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9" r:id="rId1"/>
    <p:sldMasterId id="2147483901" r:id="rId2"/>
  </p:sldMasterIdLst>
  <p:notesMasterIdLst>
    <p:notesMasterId r:id="rId59"/>
  </p:notesMasterIdLst>
  <p:sldIdLst>
    <p:sldId id="535" r:id="rId3"/>
    <p:sldId id="536" r:id="rId4"/>
    <p:sldId id="537" r:id="rId5"/>
    <p:sldId id="538" r:id="rId6"/>
    <p:sldId id="602" r:id="rId7"/>
    <p:sldId id="603" r:id="rId8"/>
    <p:sldId id="558" r:id="rId9"/>
    <p:sldId id="539" r:id="rId10"/>
    <p:sldId id="595" r:id="rId11"/>
    <p:sldId id="540" r:id="rId12"/>
    <p:sldId id="559" r:id="rId13"/>
    <p:sldId id="560" r:id="rId14"/>
    <p:sldId id="542" r:id="rId15"/>
    <p:sldId id="555" r:id="rId16"/>
    <p:sldId id="557" r:id="rId17"/>
    <p:sldId id="475" r:id="rId18"/>
    <p:sldId id="561" r:id="rId19"/>
    <p:sldId id="512" r:id="rId20"/>
    <p:sldId id="515" r:id="rId21"/>
    <p:sldId id="517" r:id="rId22"/>
    <p:sldId id="518" r:id="rId23"/>
    <p:sldId id="519" r:id="rId24"/>
    <p:sldId id="520" r:id="rId25"/>
    <p:sldId id="432" r:id="rId26"/>
    <p:sldId id="260" r:id="rId27"/>
    <p:sldId id="581" r:id="rId28"/>
    <p:sldId id="582" r:id="rId29"/>
    <p:sldId id="583" r:id="rId30"/>
    <p:sldId id="584" r:id="rId31"/>
    <p:sldId id="585" r:id="rId32"/>
    <p:sldId id="586" r:id="rId33"/>
    <p:sldId id="596" r:id="rId34"/>
    <p:sldId id="597" r:id="rId35"/>
    <p:sldId id="598" r:id="rId36"/>
    <p:sldId id="599" r:id="rId37"/>
    <p:sldId id="600" r:id="rId38"/>
    <p:sldId id="601" r:id="rId39"/>
    <p:sldId id="322" r:id="rId40"/>
    <p:sldId id="323" r:id="rId41"/>
    <p:sldId id="324" r:id="rId42"/>
    <p:sldId id="325" r:id="rId43"/>
    <p:sldId id="580" r:id="rId44"/>
    <p:sldId id="270" r:id="rId45"/>
    <p:sldId id="588" r:id="rId46"/>
    <p:sldId id="589" r:id="rId47"/>
    <p:sldId id="590" r:id="rId48"/>
    <p:sldId id="591" r:id="rId49"/>
    <p:sldId id="592" r:id="rId50"/>
    <p:sldId id="593" r:id="rId51"/>
    <p:sldId id="594" r:id="rId52"/>
    <p:sldId id="468" r:id="rId53"/>
    <p:sldId id="469" r:id="rId54"/>
    <p:sldId id="532" r:id="rId55"/>
    <p:sldId id="534" r:id="rId56"/>
    <p:sldId id="587" r:id="rId57"/>
    <p:sldId id="522" r:id="rId5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43"/>
  </p:normalViewPr>
  <p:slideViewPr>
    <p:cSldViewPr snapToGrid="0" snapToObjects="1">
      <p:cViewPr varScale="1">
        <p:scale>
          <a:sx n="92" d="100"/>
          <a:sy n="92" d="100"/>
        </p:scale>
        <p:origin x="-4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C90CD5-5C6A-405C-ACCB-1EEE7F89AC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C8459-F4A2-4C10-AEF9-A7A080FBFC3D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/>
            <a:t> </a:t>
          </a:r>
        </a:p>
      </dgm:t>
    </dgm:pt>
    <dgm:pt modelId="{18FF7C5A-C134-4B97-85FF-897B151A463A}" type="parTrans" cxnId="{858092BF-928D-4182-8F63-1CABEE81F41D}">
      <dgm:prSet/>
      <dgm:spPr/>
      <dgm:t>
        <a:bodyPr/>
        <a:lstStyle/>
        <a:p>
          <a:endParaRPr lang="ru-RU"/>
        </a:p>
      </dgm:t>
    </dgm:pt>
    <dgm:pt modelId="{CEF3CD05-04B1-4442-8AC7-2FF7224395F4}" type="sibTrans" cxnId="{858092BF-928D-4182-8F63-1CABEE81F41D}">
      <dgm:prSet/>
      <dgm:spPr/>
      <dgm:t>
        <a:bodyPr/>
        <a:lstStyle/>
        <a:p>
          <a:endParaRPr lang="ru-RU"/>
        </a:p>
      </dgm:t>
    </dgm:pt>
    <dgm:pt modelId="{676FA2DE-35FD-43EE-A8B0-1297D87618C0}">
      <dgm:prSet phldrT="[Текст]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Пособия работающим гражданам будут рассчитываться и выплачиваться не бухгалтерией работодателя (за исключением первых 3-х дней нетрудоспособности), а региональным отделением Фонда социального страхования Российской Федерации</a:t>
          </a:r>
          <a:endParaRPr lang="ru-RU" b="1" dirty="0"/>
        </a:p>
      </dgm:t>
    </dgm:pt>
    <dgm:pt modelId="{8EBABDA3-EB98-41F0-B28A-1B1DE97EF9FA}" type="parTrans" cxnId="{6FFE387B-5167-47AE-A3E2-BB950FC072D6}">
      <dgm:prSet/>
      <dgm:spPr/>
      <dgm:t>
        <a:bodyPr/>
        <a:lstStyle/>
        <a:p>
          <a:endParaRPr lang="ru-RU"/>
        </a:p>
      </dgm:t>
    </dgm:pt>
    <dgm:pt modelId="{E0B5D8A7-F6D6-47DE-9051-721EC2A8EDFA}" type="sibTrans" cxnId="{6FFE387B-5167-47AE-A3E2-BB950FC072D6}">
      <dgm:prSet/>
      <dgm:spPr/>
      <dgm:t>
        <a:bodyPr/>
        <a:lstStyle/>
        <a:p>
          <a:endParaRPr lang="ru-RU"/>
        </a:p>
      </dgm:t>
    </dgm:pt>
    <dgm:pt modelId="{1B6B68AB-D717-4A69-B464-10B5C37A88B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/>
            <a:t> </a:t>
          </a:r>
        </a:p>
      </dgm:t>
    </dgm:pt>
    <dgm:pt modelId="{283A2779-F8BF-44E1-9662-EBAE45C08DCA}" type="parTrans" cxnId="{5CE70F4C-8F02-447B-B7B9-DD9775D6C487}">
      <dgm:prSet/>
      <dgm:spPr/>
      <dgm:t>
        <a:bodyPr/>
        <a:lstStyle/>
        <a:p>
          <a:endParaRPr lang="ru-RU"/>
        </a:p>
      </dgm:t>
    </dgm:pt>
    <dgm:pt modelId="{5B3913FC-2972-447B-A7B0-5C6234A4A2BC}" type="sibTrans" cxnId="{5CE70F4C-8F02-447B-B7B9-DD9775D6C487}">
      <dgm:prSet/>
      <dgm:spPr/>
      <dgm:t>
        <a:bodyPr/>
        <a:lstStyle/>
        <a:p>
          <a:endParaRPr lang="ru-RU"/>
        </a:p>
      </dgm:t>
    </dgm:pt>
    <dgm:pt modelId="{DCCD2CD6-7DDC-4017-9D06-AC7CD9A87D0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Размер пособий и формула расчета пособий </a:t>
          </a:r>
          <a:r>
            <a:rPr lang="ru-RU" sz="1800" b="1" u="sng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не меняются</a:t>
          </a:r>
          <a:endParaRPr lang="ru-RU" sz="1800" b="1" dirty="0">
            <a:solidFill>
              <a:srgbClr val="0070C0"/>
            </a:solidFill>
          </a:endParaRPr>
        </a:p>
      </dgm:t>
    </dgm:pt>
    <dgm:pt modelId="{7F83EBC2-744A-4ED6-8015-6258E0FBA695}" type="parTrans" cxnId="{E3B2A364-C9B9-4CD6-9B76-974BAB25473D}">
      <dgm:prSet/>
      <dgm:spPr/>
      <dgm:t>
        <a:bodyPr/>
        <a:lstStyle/>
        <a:p>
          <a:endParaRPr lang="ru-RU"/>
        </a:p>
      </dgm:t>
    </dgm:pt>
    <dgm:pt modelId="{056C2E79-0324-416B-9372-CBDC52D9A500}" type="sibTrans" cxnId="{E3B2A364-C9B9-4CD6-9B76-974BAB25473D}">
      <dgm:prSet/>
      <dgm:spPr/>
      <dgm:t>
        <a:bodyPr/>
        <a:lstStyle/>
        <a:p>
          <a:endParaRPr lang="ru-RU"/>
        </a:p>
      </dgm:t>
    </dgm:pt>
    <dgm:pt modelId="{B64F1373-1A95-43F2-A3F2-4DA4405F3D17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Изменяется </a:t>
          </a:r>
          <a:r>
            <a:rPr lang="ru-RU" sz="1800" b="1" u="sng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схема</a:t>
          </a:r>
          <a:r>
            <a:rPr lang="ru-RU" sz="1800" b="1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8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взаимодействия отделения Фонда со страхователями и застрахованными лицами</a:t>
          </a:r>
          <a:endParaRPr lang="ru-RU" sz="1800" b="1" dirty="0">
            <a:solidFill>
              <a:srgbClr val="0070C0"/>
            </a:solidFill>
          </a:endParaRPr>
        </a:p>
      </dgm:t>
    </dgm:pt>
    <dgm:pt modelId="{B66F8B10-30DE-45EE-892A-2175C9A8F6C0}" type="parTrans" cxnId="{D0A87E49-88D9-483F-A46B-91E060E51D20}">
      <dgm:prSet/>
      <dgm:spPr/>
      <dgm:t>
        <a:bodyPr/>
        <a:lstStyle/>
        <a:p>
          <a:endParaRPr lang="ru-RU"/>
        </a:p>
      </dgm:t>
    </dgm:pt>
    <dgm:pt modelId="{976DED22-F2D6-4689-B387-027D930C06D3}" type="sibTrans" cxnId="{D0A87E49-88D9-483F-A46B-91E060E51D20}">
      <dgm:prSet/>
      <dgm:spPr/>
      <dgm:t>
        <a:bodyPr/>
        <a:lstStyle/>
        <a:p>
          <a:endParaRPr lang="ru-RU"/>
        </a:p>
      </dgm:t>
    </dgm:pt>
    <dgm:pt modelId="{541E63DA-1073-4AF0-8F80-C169A1249A28}" type="pres">
      <dgm:prSet presAssocID="{9EC90CD5-5C6A-405C-ACCB-1EEE7F89AC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324CDB-EC13-4AF0-A18F-02D784A371F3}" type="pres">
      <dgm:prSet presAssocID="{D77C8459-F4A2-4C10-AEF9-A7A080FBFC3D}" presName="composite" presStyleCnt="0"/>
      <dgm:spPr/>
    </dgm:pt>
    <dgm:pt modelId="{258C1EA8-91AE-4726-9D29-BE2C584A0640}" type="pres">
      <dgm:prSet presAssocID="{D77C8459-F4A2-4C10-AEF9-A7A080FBFC3D}" presName="parentText" presStyleLbl="alignNode1" presStyleIdx="0" presStyleCnt="2" custScaleX="100000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A2EC02B8-3416-4B05-8D63-2602D4D92E3A}" type="pres">
      <dgm:prSet presAssocID="{D77C8459-F4A2-4C10-AEF9-A7A080FBFC3D}" presName="descendantText" presStyleLbl="alignAcc1" presStyleIdx="0" presStyleCnt="2" custScaleY="127449" custLinFactNeighborX="0" custLinFactNeighborY="-64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2367A43-9712-42D1-9D0A-3B99F4BCF523}" type="pres">
      <dgm:prSet presAssocID="{CEF3CD05-04B1-4442-8AC7-2FF7224395F4}" presName="sp" presStyleCnt="0"/>
      <dgm:spPr/>
    </dgm:pt>
    <dgm:pt modelId="{F72228AF-CAA9-47F7-A832-F3A0C04C85EF}" type="pres">
      <dgm:prSet presAssocID="{1B6B68AB-D717-4A69-B464-10B5C37A88B3}" presName="composite" presStyleCnt="0"/>
      <dgm:spPr/>
    </dgm:pt>
    <dgm:pt modelId="{A7F6562F-49F5-4D49-9E91-4F832D41D99C}" type="pres">
      <dgm:prSet presAssocID="{1B6B68AB-D717-4A69-B464-10B5C37A88B3}" presName="parentText" presStyleLbl="alignNode1" presStyleIdx="1" presStyleCnt="2" custLinFactNeighborX="-17361" custLinFactNeighborY="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8DF94-B58D-465D-B24A-5CE6A1EBCED3}" type="pres">
      <dgm:prSet presAssocID="{1B6B68AB-D717-4A69-B464-10B5C37A88B3}" presName="descendantText" presStyleLbl="alignAcc1" presStyleIdx="1" presStyleCnt="2" custLinFactNeighborX="0" custLinFactNeighborY="-4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CC1F4E49-C3CD-42C0-A217-AA42B26A4063}" type="presOf" srcId="{B64F1373-1A95-43F2-A3F2-4DA4405F3D17}" destId="{D458DF94-B58D-465D-B24A-5CE6A1EBCED3}" srcOrd="0" destOrd="1" presId="urn:microsoft.com/office/officeart/2005/8/layout/chevron2"/>
    <dgm:cxn modelId="{E3B2A364-C9B9-4CD6-9B76-974BAB25473D}" srcId="{1B6B68AB-D717-4A69-B464-10B5C37A88B3}" destId="{DCCD2CD6-7DDC-4017-9D06-AC7CD9A87D05}" srcOrd="0" destOrd="0" parTransId="{7F83EBC2-744A-4ED6-8015-6258E0FBA695}" sibTransId="{056C2E79-0324-416B-9372-CBDC52D9A500}"/>
    <dgm:cxn modelId="{579307A9-B19C-41DE-8EA9-7E9E18D68A09}" type="presOf" srcId="{676FA2DE-35FD-43EE-A8B0-1297D87618C0}" destId="{A2EC02B8-3416-4B05-8D63-2602D4D92E3A}" srcOrd="0" destOrd="0" presId="urn:microsoft.com/office/officeart/2005/8/layout/chevron2"/>
    <dgm:cxn modelId="{382857A9-DEE6-4412-88EA-7805EB15835F}" type="presOf" srcId="{D77C8459-F4A2-4C10-AEF9-A7A080FBFC3D}" destId="{258C1EA8-91AE-4726-9D29-BE2C584A0640}" srcOrd="0" destOrd="0" presId="urn:microsoft.com/office/officeart/2005/8/layout/chevron2"/>
    <dgm:cxn modelId="{6FFE387B-5167-47AE-A3E2-BB950FC072D6}" srcId="{D77C8459-F4A2-4C10-AEF9-A7A080FBFC3D}" destId="{676FA2DE-35FD-43EE-A8B0-1297D87618C0}" srcOrd="0" destOrd="0" parTransId="{8EBABDA3-EB98-41F0-B28A-1B1DE97EF9FA}" sibTransId="{E0B5D8A7-F6D6-47DE-9051-721EC2A8EDFA}"/>
    <dgm:cxn modelId="{92095D2E-B187-42BE-A974-F014C3B0EA66}" type="presOf" srcId="{9EC90CD5-5C6A-405C-ACCB-1EEE7F89AC99}" destId="{541E63DA-1073-4AF0-8F80-C169A1249A28}" srcOrd="0" destOrd="0" presId="urn:microsoft.com/office/officeart/2005/8/layout/chevron2"/>
    <dgm:cxn modelId="{5CE70F4C-8F02-447B-B7B9-DD9775D6C487}" srcId="{9EC90CD5-5C6A-405C-ACCB-1EEE7F89AC99}" destId="{1B6B68AB-D717-4A69-B464-10B5C37A88B3}" srcOrd="1" destOrd="0" parTransId="{283A2779-F8BF-44E1-9662-EBAE45C08DCA}" sibTransId="{5B3913FC-2972-447B-A7B0-5C6234A4A2BC}"/>
    <dgm:cxn modelId="{90CDFE00-0C70-4D4A-BF6F-D4759A442A78}" type="presOf" srcId="{DCCD2CD6-7DDC-4017-9D06-AC7CD9A87D05}" destId="{D458DF94-B58D-465D-B24A-5CE6A1EBCED3}" srcOrd="0" destOrd="0" presId="urn:microsoft.com/office/officeart/2005/8/layout/chevron2"/>
    <dgm:cxn modelId="{B6692E75-07D4-460B-A2AB-0F1F8694D15F}" type="presOf" srcId="{1B6B68AB-D717-4A69-B464-10B5C37A88B3}" destId="{A7F6562F-49F5-4D49-9E91-4F832D41D99C}" srcOrd="0" destOrd="0" presId="urn:microsoft.com/office/officeart/2005/8/layout/chevron2"/>
    <dgm:cxn modelId="{D0A87E49-88D9-483F-A46B-91E060E51D20}" srcId="{1B6B68AB-D717-4A69-B464-10B5C37A88B3}" destId="{B64F1373-1A95-43F2-A3F2-4DA4405F3D17}" srcOrd="1" destOrd="0" parTransId="{B66F8B10-30DE-45EE-892A-2175C9A8F6C0}" sibTransId="{976DED22-F2D6-4689-B387-027D930C06D3}"/>
    <dgm:cxn modelId="{858092BF-928D-4182-8F63-1CABEE81F41D}" srcId="{9EC90CD5-5C6A-405C-ACCB-1EEE7F89AC99}" destId="{D77C8459-F4A2-4C10-AEF9-A7A080FBFC3D}" srcOrd="0" destOrd="0" parTransId="{18FF7C5A-C134-4B97-85FF-897B151A463A}" sibTransId="{CEF3CD05-04B1-4442-8AC7-2FF7224395F4}"/>
    <dgm:cxn modelId="{D5FD8B7D-B6EB-49DC-800A-02273C32EFFA}" type="presParOf" srcId="{541E63DA-1073-4AF0-8F80-C169A1249A28}" destId="{4D324CDB-EC13-4AF0-A18F-02D784A371F3}" srcOrd="0" destOrd="0" presId="urn:microsoft.com/office/officeart/2005/8/layout/chevron2"/>
    <dgm:cxn modelId="{56E518CD-7716-4598-BE3B-26A36B85C90C}" type="presParOf" srcId="{4D324CDB-EC13-4AF0-A18F-02D784A371F3}" destId="{258C1EA8-91AE-4726-9D29-BE2C584A0640}" srcOrd="0" destOrd="0" presId="urn:microsoft.com/office/officeart/2005/8/layout/chevron2"/>
    <dgm:cxn modelId="{3D9490B2-E1FB-4E8C-9E20-D6635A19F751}" type="presParOf" srcId="{4D324CDB-EC13-4AF0-A18F-02D784A371F3}" destId="{A2EC02B8-3416-4B05-8D63-2602D4D92E3A}" srcOrd="1" destOrd="0" presId="urn:microsoft.com/office/officeart/2005/8/layout/chevron2"/>
    <dgm:cxn modelId="{D48F6455-892D-42BB-83E4-A4AFA5E959C4}" type="presParOf" srcId="{541E63DA-1073-4AF0-8F80-C169A1249A28}" destId="{82367A43-9712-42D1-9D0A-3B99F4BCF523}" srcOrd="1" destOrd="0" presId="urn:microsoft.com/office/officeart/2005/8/layout/chevron2"/>
    <dgm:cxn modelId="{75DDCD37-1FEF-41DE-8F0F-38A845E4AE73}" type="presParOf" srcId="{541E63DA-1073-4AF0-8F80-C169A1249A28}" destId="{F72228AF-CAA9-47F7-A832-F3A0C04C85EF}" srcOrd="2" destOrd="0" presId="urn:microsoft.com/office/officeart/2005/8/layout/chevron2"/>
    <dgm:cxn modelId="{CE53B97F-E608-49F7-AA1F-A81343B8D607}" type="presParOf" srcId="{F72228AF-CAA9-47F7-A832-F3A0C04C85EF}" destId="{A7F6562F-49F5-4D49-9E91-4F832D41D99C}" srcOrd="0" destOrd="0" presId="urn:microsoft.com/office/officeart/2005/8/layout/chevron2"/>
    <dgm:cxn modelId="{F95E962C-08FC-43BC-A5A8-532726123807}" type="presParOf" srcId="{F72228AF-CAA9-47F7-A832-F3A0C04C85EF}" destId="{D458DF94-B58D-465D-B24A-5CE6A1EBC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8C1EA8-91AE-4726-9D29-BE2C584A0640}">
      <dsp:nvSpPr>
        <dsp:cNvPr id="0" name=""/>
        <dsp:cNvSpPr/>
      </dsp:nvSpPr>
      <dsp:spPr>
        <a:xfrm rot="5400000">
          <a:off x="-288510" y="460691"/>
          <a:ext cx="1923401" cy="1346380"/>
        </a:xfrm>
        <a:prstGeom prst="chevron">
          <a:avLst/>
        </a:prstGeom>
        <a:solidFill>
          <a:srgbClr val="0070C0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 </a:t>
          </a:r>
        </a:p>
      </dsp:txBody>
      <dsp:txXfrm rot="-5400000">
        <a:off x="1" y="845370"/>
        <a:ext cx="1346380" cy="577021"/>
      </dsp:txXfrm>
    </dsp:sp>
    <dsp:sp modelId="{A2EC02B8-3416-4B05-8D63-2602D4D92E3A}">
      <dsp:nvSpPr>
        <dsp:cNvPr id="0" name=""/>
        <dsp:cNvSpPr/>
      </dsp:nvSpPr>
      <dsp:spPr>
        <a:xfrm rot="5400000">
          <a:off x="5215670" y="-3869289"/>
          <a:ext cx="1593381" cy="93319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Пособия работающим гражданам будут рассчитываться и выплачиваться не бухгалтерией работодателя (за исключением первых 3-х дней нетрудоспособности), а региональным отделением Фонда социального страхования Российской Федерации</a:t>
          </a:r>
          <a:endParaRPr lang="ru-RU" sz="2000" b="1" kern="1200" dirty="0"/>
        </a:p>
      </dsp:txBody>
      <dsp:txXfrm rot="-5400000">
        <a:off x="1346381" y="0"/>
        <a:ext cx="9331960" cy="1593381"/>
      </dsp:txXfrm>
    </dsp:sp>
    <dsp:sp modelId="{A7F6562F-49F5-4D49-9E91-4F832D41D99C}">
      <dsp:nvSpPr>
        <dsp:cNvPr id="0" name=""/>
        <dsp:cNvSpPr/>
      </dsp:nvSpPr>
      <dsp:spPr>
        <a:xfrm rot="5400000">
          <a:off x="-288510" y="2109524"/>
          <a:ext cx="1923401" cy="1346380"/>
        </a:xfrm>
        <a:prstGeom prst="chevron">
          <a:avLst/>
        </a:prstGeom>
        <a:solidFill>
          <a:srgbClr val="0070C0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/>
            <a:t> </a:t>
          </a:r>
        </a:p>
      </dsp:txBody>
      <dsp:txXfrm rot="-5400000">
        <a:off x="1" y="2494203"/>
        <a:ext cx="1346380" cy="577021"/>
      </dsp:txXfrm>
    </dsp:sp>
    <dsp:sp modelId="{D458DF94-B58D-465D-B24A-5CE6A1EBCED3}">
      <dsp:nvSpPr>
        <dsp:cNvPr id="0" name=""/>
        <dsp:cNvSpPr/>
      </dsp:nvSpPr>
      <dsp:spPr>
        <a:xfrm rot="5400000">
          <a:off x="5387255" y="-2225494"/>
          <a:ext cx="1250210" cy="93319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Размер пособий и формула расчета пособий </a:t>
          </a:r>
          <a:r>
            <a:rPr lang="ru-RU" sz="1800" b="1" u="sng" kern="1200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не меняются</a:t>
          </a:r>
          <a:endParaRPr lang="ru-RU" sz="1800" b="1" kern="1200" dirty="0">
            <a:solidFill>
              <a:srgbClr val="0070C0"/>
            </a:solidFill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Изменяется </a:t>
          </a:r>
          <a:r>
            <a:rPr lang="ru-RU" sz="1800" b="1" u="sng" kern="1200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схема</a:t>
          </a:r>
          <a:r>
            <a:rPr lang="ru-RU" sz="1800" b="1" kern="1200" dirty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800" b="1" kern="12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взаимодействия отделения Фонда со страхователями и застрахованными лицами</a:t>
          </a:r>
          <a:endParaRPr lang="ru-RU" sz="1800" b="1" kern="1200" dirty="0">
            <a:solidFill>
              <a:srgbClr val="0070C0"/>
            </a:solidFill>
          </a:endParaRPr>
        </a:p>
      </dsp:txBody>
      <dsp:txXfrm rot="-5400000">
        <a:off x="1346380" y="1815381"/>
        <a:ext cx="9331960" cy="1250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5AAB2-61B5-494A-8A1A-395DE070AEFB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E037E-0A54-7342-B14D-3D36F92A72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858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5030" indent="-286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6200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468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6316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164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012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860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9708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287B2D-6B12-4F46-B198-E3141D7F7229}" type="slidenum">
              <a:rPr lang="ru-RU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5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14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C0C3D3-C634-40ED-9C8E-61AAA6FC7E4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75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3252" name="Верхний колонтитул 1"/>
          <p:cNvSpPr>
            <a:spLocks noGrp="1"/>
          </p:cNvSpPr>
          <p:nvPr>
            <p:ph type="hdr" sz="quarter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  <a:latin typeface="Calibri" pitchFamily="34" charset="0"/>
              </a:rPr>
              <a:t>Государственное учреждение- Региональное отделение Фонда социального страхования по Республике Саха (Якутия)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22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59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29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06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92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60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837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362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603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863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25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219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490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71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11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909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414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839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61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48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32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7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32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05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FB227-FB29-4641-8AD0-45E65D84F26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8E11D-BC4E-4DA3-8311-16A7C6E4CB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0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7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7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hyperlink" Target="https://elpass.ru/userfiles/images/smev_uk_2.pn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image" Target="../media/image56.png"/><Relationship Id="rId7" Type="http://schemas.openxmlformats.org/officeDocument/2006/relationships/package" Target="../embeddings/_____Microsoft_Excel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lk.fss.ru/recipient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png"/><Relationship Id="rId5" Type="http://schemas.openxmlformats.org/officeDocument/2006/relationships/image" Target="../media/image64.png"/><Relationship Id="rId4" Type="http://schemas.openxmlformats.org/officeDocument/2006/relationships/image" Target="../media/image63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383" y="633955"/>
            <a:ext cx="10681252" cy="5328591"/>
          </a:xfrm>
        </p:spPr>
        <p:txBody>
          <a:bodyPr>
            <a:normAutofit/>
          </a:bodyPr>
          <a:lstStyle/>
          <a:p>
            <a:pPr lvl="0" fontAlgn="base">
              <a:lnSpc>
                <a:spcPct val="120000"/>
              </a:lnSpc>
              <a:spcAft>
                <a:spcPct val="0"/>
              </a:spcAft>
            </a:pPr>
            <a: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  <a:t>РЕАЛИЗАЦИЯ ПИЛОТНОГО ПРОЕКТА ФСС РФ «ПРЯМЫЕ ВЫПЛАТЫ» </a:t>
            </a:r>
            <a:b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</a:br>
            <a: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  <a:t>В РЕСПУБЛИКЕ САХА (ЯКУТИЯ)</a:t>
            </a:r>
            <a:b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</a:br>
            <a: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  <a:t>с 1 января 2020 года</a:t>
            </a:r>
            <a:br>
              <a:rPr lang="ru-RU" altLang="ru-RU" sz="4200" b="1" dirty="0">
                <a:solidFill>
                  <a:srgbClr val="7030A0"/>
                </a:solidFill>
                <a:latin typeface="PF Din Text Cond Pro Light"/>
                <a:ea typeface="+mn-ea"/>
                <a:cs typeface="Arial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12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0800000">
            <a:off x="4419599" y="1589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03" y="930125"/>
            <a:ext cx="10907773" cy="1490777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проекта «Прямые выплаты» 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pc="300" dirty="0">
                <a:solidFill>
                  <a:srgbClr val="FF0000"/>
                </a:solidFill>
                <a:latin typeface="Times New Roman"/>
                <a:ea typeface="Times New Roman"/>
                <a:cs typeface="Arial" charset="0"/>
              </a:rPr>
              <a:t>для работников (застрахованных граждан)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340" y="334353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527" y="316431"/>
            <a:ext cx="812471" cy="794210"/>
          </a:xfrm>
          <a:prstGeom prst="ellipse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3595" y="2780943"/>
            <a:ext cx="1158836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независимость от финансового положения работодателя;</a:t>
            </a:r>
            <a:endParaRPr lang="en-US" sz="2400" b="1" dirty="0">
              <a:solidFill>
                <a:srgbClr val="002060"/>
              </a:solidFill>
              <a:latin typeface="Times New Roman"/>
              <a:ea typeface="Times New Roman"/>
              <a:cs typeface="Arial" charset="0"/>
            </a:endParaRPr>
          </a:p>
          <a:p>
            <a:pPr marL="285750" indent="-285750" fontAlgn="base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обеспечение правильности и своевременности начисления и выплаты пособий; </a:t>
            </a:r>
          </a:p>
          <a:p>
            <a:pPr marL="285750" indent="-285750" fontAlgn="base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самостоятельный выбор способа получения пособий (на карту национальной платежной системы «МИР»  либо почтовым переводом);</a:t>
            </a:r>
          </a:p>
          <a:p>
            <a:pPr marL="285750" indent="-285750" fontAlgn="base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уменьшение вероятности ошибок при расчете пособий.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7435" y="260836"/>
            <a:ext cx="997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248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981091"/>
            <a:ext cx="12192000" cy="46166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dirty="0">
                <a:solidFill>
                  <a:srgbClr val="0070C0"/>
                </a:solidFill>
                <a:latin typeface="Verdana" pitchFamily="34" charset="0"/>
              </a:rPr>
              <a:t>При реализации пилотного проекта: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21602493"/>
              </p:ext>
            </p:extLst>
          </p:nvPr>
        </p:nvGraphicFramePr>
        <p:xfrm>
          <a:off x="756832" y="2132856"/>
          <a:ext cx="10678341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40589" y="82925"/>
            <a:ext cx="1017713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altLang="ru-RU" b="1" dirty="0" err="1">
                <a:solidFill>
                  <a:srgbClr val="002060"/>
                </a:solidFill>
              </a:rPr>
              <a:t>Государственное</a:t>
            </a:r>
            <a:r>
              <a:rPr lang="en-GB" altLang="ru-RU" b="1" dirty="0">
                <a:solidFill>
                  <a:srgbClr val="002060"/>
                </a:solidFill>
              </a:rPr>
              <a:t> </a:t>
            </a:r>
            <a:r>
              <a:rPr lang="en-GB" altLang="ru-RU" b="1" dirty="0" err="1">
                <a:solidFill>
                  <a:srgbClr val="002060"/>
                </a:solidFill>
              </a:rPr>
              <a:t>учреждение</a:t>
            </a:r>
            <a:r>
              <a:rPr lang="en-GB" altLang="ru-RU" b="1" dirty="0">
                <a:solidFill>
                  <a:srgbClr val="002060"/>
                </a:solidFill>
              </a:rPr>
              <a:t>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505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340" y="1988840"/>
            <a:ext cx="12001333" cy="374441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400" b="1" u="sng" dirty="0">
                <a:solidFill>
                  <a:srgbClr val="0070C0"/>
                </a:solidFill>
                <a:latin typeface="Verdana" pitchFamily="34" charset="0"/>
              </a:rPr>
              <a:t>ЗАЧЕТНЫЙ ПРИНЦИП УПЛАТЫ ВЗНОСОВ БОЛЬШЕ НЕ БУДЕТ ДЕЙСТВОВАТЬ</a:t>
            </a:r>
            <a:r>
              <a:rPr lang="ru-RU" altLang="ru-RU" sz="2400" b="1" dirty="0">
                <a:solidFill>
                  <a:srgbClr val="0070C0"/>
                </a:solidFill>
                <a:latin typeface="Verdana" pitchFamily="34" charset="0"/>
              </a:rPr>
              <a:t>: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000" b="1" dirty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уплата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страховых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взносов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страхование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осуществляется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установленном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порядке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полном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объеме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без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уменьшения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сумму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расходов</a:t>
            </a:r>
            <a:r>
              <a:rPr lang="en-US" altLang="ru-RU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altLang="ru-RU" b="1" dirty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выплату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обеспечения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по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соответствующему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виду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страхования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40589" y="44628"/>
            <a:ext cx="1017713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altLang="ru-RU" b="1" dirty="0" err="1">
                <a:solidFill>
                  <a:srgbClr val="002060"/>
                </a:solidFill>
              </a:rPr>
              <a:t>Государственное</a:t>
            </a:r>
            <a:r>
              <a:rPr lang="en-GB" altLang="ru-RU" b="1" dirty="0">
                <a:solidFill>
                  <a:srgbClr val="002060"/>
                </a:solidFill>
              </a:rPr>
              <a:t> </a:t>
            </a:r>
            <a:r>
              <a:rPr lang="en-GB" altLang="ru-RU" b="1" dirty="0" err="1">
                <a:solidFill>
                  <a:srgbClr val="002060"/>
                </a:solidFill>
              </a:rPr>
              <a:t>учреждение</a:t>
            </a:r>
            <a:r>
              <a:rPr lang="en-GB" altLang="ru-RU" b="1" dirty="0">
                <a:solidFill>
                  <a:srgbClr val="002060"/>
                </a:solidFill>
              </a:rPr>
              <a:t>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778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42F1A">
                    <a:lumMod val="75000"/>
                  </a:srgbClr>
                </a:solidFill>
                <a:cs typeface="Times New Roman" pitchFamily="18" charset="0"/>
              </a:rPr>
              <a:t>Пособия и выплаты</a:t>
            </a:r>
            <a:endParaRPr lang="ru-RU" sz="3600" dirty="0">
              <a:solidFill>
                <a:srgbClr val="C42F1A">
                  <a:lumMod val="75000"/>
                </a:srgbClr>
              </a:solidFill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416" y="306426"/>
            <a:ext cx="1381125" cy="589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72967" y="1261242"/>
            <a:ext cx="5561684" cy="5235092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34651" y="1261242"/>
            <a:ext cx="5561684" cy="5235092"/>
          </a:xfrm>
          <a:prstGeom prst="rect">
            <a:avLst/>
          </a:prstGeom>
          <a:solidFill>
            <a:schemeClr val="accent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7976" y="1261251"/>
            <a:ext cx="504667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libri"/>
              </a:rPr>
              <a:t>   Выплачиваемые работнику:</a:t>
            </a:r>
          </a:p>
          <a:p>
            <a:endParaRPr lang="ru-RU" sz="2000" b="1" dirty="0">
              <a:solidFill>
                <a:srgbClr val="FF0000"/>
              </a:solidFill>
              <a:latin typeface="Calibri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Пособие по временной нетрудоспособности (в том числе по несчастным случаям);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Пособие по беременности и родам;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Пособие женщинам, вставшим на учет в ранние сроки беременности;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Пособие при рождении ребенка;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Ежемесячное пособие по уходу за ребенком;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Оплата отпуска пострадавшим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rgbClr val="4472C4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2050" name="Picture 2" descr="D:\Иконки\2-circle-icons\circle-icons\one-color\png\64px\profle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03" y="1035598"/>
            <a:ext cx="8128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072519" y="1628806"/>
            <a:ext cx="556168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Calibri"/>
              </a:rPr>
              <a:t>Возмещаемые работодателю:</a:t>
            </a:r>
          </a:p>
          <a:p>
            <a:endParaRPr lang="ru-RU" sz="2000" b="1" dirty="0">
              <a:solidFill>
                <a:srgbClr val="FF0000"/>
              </a:solidFill>
              <a:latin typeface="Calibri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Пособие на погребение;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Оплата четырех дополнительных дней по уходу за детьми-инвалидами;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Предупредительные меры;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7030A0"/>
                </a:solidFill>
                <a:latin typeface="Calibri"/>
              </a:rPr>
              <a:t>Дополнительные расходы страхователя на выплату пособия по временной нетрудоспособности за счет межбюджетных трансфертов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rgbClr val="4472C4">
                  <a:lumMod val="75000"/>
                </a:srgbClr>
              </a:solidFill>
              <a:latin typeface="Calibri"/>
            </a:endParaRPr>
          </a:p>
        </p:txBody>
      </p:sp>
      <p:pic>
        <p:nvPicPr>
          <p:cNvPr id="19" name="Picture 6" descr="https://www.shareicon.net/download/2015/11/28/678993_info_512x512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459" y="5026563"/>
            <a:ext cx="1040524" cy="104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ownload.seaicons.com/icons/graphicloads/100-flat-2/256/file-folder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307" y="1205975"/>
            <a:ext cx="910568" cy="84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1C786DFE-4E6C-6749-9A87-902B058DF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371" y="332656"/>
            <a:ext cx="812471" cy="702942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533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 стрелкой 32"/>
          <p:cNvCxnSpPr/>
          <p:nvPr/>
        </p:nvCxnSpPr>
        <p:spPr>
          <a:xfrm>
            <a:off x="10703984" y="3933825"/>
            <a:ext cx="0" cy="433388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207694" y="1362079"/>
            <a:ext cx="7776633" cy="99536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61" y="2540015"/>
            <a:ext cx="12120033" cy="139382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461" y="4367213"/>
            <a:ext cx="12120033" cy="2303462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887413"/>
            <a:ext cx="12192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>
                <a:solidFill>
                  <a:srgbClr val="0070C0"/>
                </a:solidFill>
                <a:latin typeface="Verdana" pitchFamily="34" charset="0"/>
              </a:rPr>
              <a:t>СХЕМА ВЫПЛАТЫ ПОСОБИЙ</a:t>
            </a:r>
          </a:p>
        </p:txBody>
      </p:sp>
      <p:sp>
        <p:nvSpPr>
          <p:cNvPr id="16392" name="TextBox 10"/>
          <p:cNvSpPr txBox="1">
            <a:spLocks noChangeArrowheads="1"/>
          </p:cNvSpPr>
          <p:nvPr/>
        </p:nvSpPr>
        <p:spPr bwMode="auto">
          <a:xfrm>
            <a:off x="4468285" y="1341453"/>
            <a:ext cx="244009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Застрахованное лицо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7597" y="1639667"/>
            <a:ext cx="7296811" cy="63915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000" b="1" dirty="0">
              <a:solidFill>
                <a:srgbClr val="FFFFFF"/>
              </a:solidFill>
              <a:latin typeface="Verdana" pitchFamily="34" charset="0"/>
            </a:endParaRPr>
          </a:p>
          <a:p>
            <a:pPr algn="ctr" eaLnBrk="1" fontAlgn="base" hangingPunct="1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00" b="1" dirty="0">
                <a:solidFill>
                  <a:srgbClr val="0070C0"/>
                </a:solidFill>
                <a:latin typeface="Verdana" pitchFamily="34" charset="0"/>
              </a:rPr>
              <a:t>Заявление о выплате соответствующего вида пособия</a:t>
            </a:r>
            <a:r>
              <a:rPr lang="en-US" altLang="ru-RU" sz="1100" b="1" dirty="0">
                <a:solidFill>
                  <a:srgbClr val="0070C0"/>
                </a:solidFill>
                <a:latin typeface="Verdana" pitchFamily="34" charset="0"/>
              </a:rPr>
              <a:t>;</a:t>
            </a:r>
            <a:r>
              <a:rPr lang="ru-RU" altLang="ru-RU" sz="11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fontAlgn="base" hangingPunct="1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100" b="1" dirty="0">
                <a:solidFill>
                  <a:srgbClr val="0070C0"/>
                </a:solidFill>
                <a:latin typeface="Verdana" pitchFamily="34" charset="0"/>
              </a:rPr>
              <a:t>документы, необходимые для назначения и выплаты пособия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Font typeface="Wingdings" pitchFamily="2" charset="2"/>
              <a:buChar char="q"/>
              <a:defRPr/>
            </a:pPr>
            <a:endParaRPr lang="ru-RU" altLang="ru-RU" sz="1000" b="1" dirty="0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78055" y="2808156"/>
            <a:ext cx="11674596" cy="1052892"/>
            <a:chOff x="107504" y="2922660"/>
            <a:chExt cx="9036497" cy="1370436"/>
          </a:xfrm>
          <a:noFill/>
          <a:effectLst/>
        </p:grpSpPr>
        <p:sp>
          <p:nvSpPr>
            <p:cNvPr id="14" name="AutoShape 37"/>
            <p:cNvSpPr>
              <a:spLocks noChangeArrowheads="1"/>
            </p:cNvSpPr>
            <p:nvPr/>
          </p:nvSpPr>
          <p:spPr bwMode="auto">
            <a:xfrm>
              <a:off x="107504" y="2922662"/>
              <a:ext cx="2952328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</a:t>
              </a:r>
            </a:p>
            <a:p>
              <a:pPr algn="ctr" eaLnBrk="0" hangingPunct="0"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документы  для назначения пособия, опись  </a:t>
              </a:r>
              <a:r>
                <a:rPr lang="ru-RU" sz="1000" b="1" u="sng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(либо электронный реестр)</a:t>
              </a:r>
            </a:p>
          </p:txBody>
        </p:sp>
        <p:sp>
          <p:nvSpPr>
            <p:cNvPr id="15" name="AutoShape 36"/>
            <p:cNvSpPr>
              <a:spLocks noChangeArrowheads="1"/>
            </p:cNvSpPr>
            <p:nvPr/>
          </p:nvSpPr>
          <p:spPr bwMode="auto">
            <a:xfrm>
              <a:off x="3059832" y="2922660"/>
              <a:ext cx="3096344" cy="1370436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 акт по форме Н-1 или акт о случае профессионального заболевания, или иные документы</a:t>
              </a:r>
            </a:p>
          </p:txBody>
        </p:sp>
        <p:sp>
          <p:nvSpPr>
            <p:cNvPr id="16" name="AutoShape 38"/>
            <p:cNvSpPr>
              <a:spLocks noChangeArrowheads="1"/>
            </p:cNvSpPr>
            <p:nvPr/>
          </p:nvSpPr>
          <p:spPr bwMode="auto">
            <a:xfrm>
              <a:off x="6156176" y="2922662"/>
              <a:ext cx="2987825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застрахованного лица на оплату отпуска, приказ страхователя о предоставлении застрахованному лицу отпуска, справка-расчет о размере оплаты отпуска</a:t>
              </a:r>
            </a:p>
          </p:txBody>
        </p:sp>
      </p:grp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277298" y="2540015"/>
            <a:ext cx="83888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Страхователь </a:t>
            </a:r>
            <a:r>
              <a:rPr lang="ru-RU" altLang="ru-RU" sz="10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(не позднее 5 календарных дней предоставляет в филиал регионального отделения Фонда)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278056" y="4793716"/>
            <a:ext cx="11674597" cy="1820562"/>
            <a:chOff x="449635" y="4941168"/>
            <a:chExt cx="7769907" cy="1865185"/>
          </a:xfrm>
          <a:noFill/>
          <a:effectLst/>
        </p:grpSpPr>
        <p:sp>
          <p:nvSpPr>
            <p:cNvPr id="22" name="AutoShape 47"/>
            <p:cNvSpPr>
              <a:spLocks noChangeArrowheads="1"/>
            </p:cNvSpPr>
            <p:nvPr/>
          </p:nvSpPr>
          <p:spPr bwMode="auto">
            <a:xfrm>
              <a:off x="449635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 беременности</a:t>
              </a:r>
            </a:p>
            <a:p>
              <a:pPr algn="ctr" eaLnBrk="0" hangingPunct="0"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 родам</a:t>
              </a:r>
            </a:p>
          </p:txBody>
        </p:sp>
        <p:sp>
          <p:nvSpPr>
            <p:cNvPr id="23" name="AutoShape 48"/>
            <p:cNvSpPr>
              <a:spLocks noChangeArrowheads="1"/>
            </p:cNvSpPr>
            <p:nvPr/>
          </p:nvSpPr>
          <p:spPr bwMode="auto">
            <a:xfrm>
              <a:off x="449635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временной нетрудоспособности, в том числе в связи с несчастным случаем на производстве и профзаболеванием</a:t>
              </a:r>
            </a:p>
          </p:txBody>
        </p:sp>
        <p:sp>
          <p:nvSpPr>
            <p:cNvPr id="24" name="AutoShape 49"/>
            <p:cNvSpPr>
              <a:spLocks noChangeArrowheads="1"/>
            </p:cNvSpPr>
            <p:nvPr/>
          </p:nvSpPr>
          <p:spPr bwMode="auto">
            <a:xfrm>
              <a:off x="3059832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женщинам, вставшим на учет в медицинских учреждениях в ранние сроки беременности</a:t>
              </a:r>
            </a:p>
          </p:txBody>
        </p:sp>
        <p:sp>
          <p:nvSpPr>
            <p:cNvPr id="25" name="AutoShape 50"/>
            <p:cNvSpPr>
              <a:spLocks noChangeArrowheads="1"/>
            </p:cNvSpPr>
            <p:nvPr/>
          </p:nvSpPr>
          <p:spPr bwMode="auto">
            <a:xfrm>
              <a:off x="3066482" y="5913142"/>
              <a:ext cx="2535382" cy="893211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Ежемесячное пособие по уходу за ребенком</a:t>
              </a:r>
            </a:p>
          </p:txBody>
        </p:sp>
        <p:sp>
          <p:nvSpPr>
            <p:cNvPr id="26" name="AutoShape 51"/>
            <p:cNvSpPr>
              <a:spLocks noChangeArrowheads="1"/>
            </p:cNvSpPr>
            <p:nvPr/>
          </p:nvSpPr>
          <p:spPr bwMode="auto">
            <a:xfrm>
              <a:off x="5684160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 при рождении ребенка</a:t>
              </a:r>
            </a:p>
          </p:txBody>
        </p:sp>
        <p:sp>
          <p:nvSpPr>
            <p:cNvPr id="27" name="AutoShape 52"/>
            <p:cNvSpPr>
              <a:spLocks noChangeArrowheads="1"/>
            </p:cNvSpPr>
            <p:nvPr/>
          </p:nvSpPr>
          <p:spPr bwMode="auto">
            <a:xfrm>
              <a:off x="5684160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eaLnBrk="0" hangingPunct="0"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Оплата отпуска на весь период лечения и проезда к месту лечения и обратно (сверх ежегодно оплачиваемого отпуска)</a:t>
              </a:r>
            </a:p>
          </p:txBody>
        </p:sp>
      </p:grpSp>
      <p:sp>
        <p:nvSpPr>
          <p:cNvPr id="16399" name="Прямоугольник 28"/>
          <p:cNvSpPr>
            <a:spLocks noChangeArrowheads="1"/>
          </p:cNvSpPr>
          <p:nvPr/>
        </p:nvSpPr>
        <p:spPr bwMode="auto">
          <a:xfrm>
            <a:off x="0" y="4367228"/>
            <a:ext cx="12192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Региональное отделение Фонда (в течение 10 календарных  дней принимает решение и перечисляет средства застрахованному лицу)</a:t>
            </a:r>
          </a:p>
        </p:txBody>
      </p:sp>
      <p:grpSp>
        <p:nvGrpSpPr>
          <p:cNvPr id="16401" name="Группа 7"/>
          <p:cNvGrpSpPr>
            <a:grpSpLocks/>
          </p:cNvGrpSpPr>
          <p:nvPr/>
        </p:nvGrpSpPr>
        <p:grpSpPr bwMode="auto">
          <a:xfrm>
            <a:off x="9984317" y="1858978"/>
            <a:ext cx="719667" cy="681037"/>
            <a:chOff x="7488238" y="1859756"/>
            <a:chExt cx="540146" cy="680244"/>
          </a:xfrm>
        </p:grpSpPr>
        <p:cxnSp>
          <p:nvCxnSpPr>
            <p:cNvPr id="4" name="Соединительная линия уступом 3"/>
            <p:cNvCxnSpPr>
              <a:stCxn id="13" idx="3"/>
            </p:cNvCxnSpPr>
            <p:nvPr/>
          </p:nvCxnSpPr>
          <p:spPr>
            <a:xfrm flipV="1">
              <a:off x="7488238" y="1859756"/>
              <a:ext cx="540146" cy="0"/>
            </a:xfrm>
            <a:prstGeom prst="bentConnector3">
              <a:avLst/>
            </a:prstGeom>
            <a:ln w="19050"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>
              <a:off x="8028384" y="1859756"/>
              <a:ext cx="0" cy="680244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Прямая соединительная линия 28"/>
          <p:cNvCxnSpPr/>
          <p:nvPr/>
        </p:nvCxnSpPr>
        <p:spPr>
          <a:xfrm>
            <a:off x="1314451" y="3933825"/>
            <a:ext cx="0" cy="43338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297517" y="1857375"/>
            <a:ext cx="0" cy="68103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1295403" y="1858967"/>
            <a:ext cx="912284" cy="1587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718741" y="117369"/>
            <a:ext cx="9590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9502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4441" y="2565411"/>
            <a:ext cx="11425767" cy="171291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441" y="4411663"/>
            <a:ext cx="11425767" cy="23304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820738"/>
            <a:ext cx="12177184" cy="3794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700" b="1" dirty="0">
                <a:solidFill>
                  <a:srgbClr val="0070C0"/>
                </a:solidFill>
                <a:latin typeface="Verdana" pitchFamily="34" charset="0"/>
              </a:rPr>
              <a:t>СХЕМА ВОЗМЕЩЕНИЯ РАСХОДОВ</a:t>
            </a:r>
          </a:p>
        </p:txBody>
      </p:sp>
      <p:grpSp>
        <p:nvGrpSpPr>
          <p:cNvPr id="28685" name="Группа 45"/>
          <p:cNvGrpSpPr>
            <a:grpSpLocks/>
          </p:cNvGrpSpPr>
          <p:nvPr/>
        </p:nvGrpSpPr>
        <p:grpSpPr bwMode="auto">
          <a:xfrm>
            <a:off x="452967" y="2565400"/>
            <a:ext cx="11163300" cy="1676400"/>
            <a:chOff x="339148" y="2481775"/>
            <a:chExt cx="8373111" cy="1677644"/>
          </a:xfrm>
        </p:grpSpPr>
        <p:grpSp>
          <p:nvGrpSpPr>
            <p:cNvPr id="28694" name="Group 38"/>
            <p:cNvGrpSpPr>
              <a:grpSpLocks/>
            </p:cNvGrpSpPr>
            <p:nvPr/>
          </p:nvGrpSpPr>
          <p:grpSpPr bwMode="auto">
            <a:xfrm>
              <a:off x="339148" y="3090990"/>
              <a:ext cx="8373111" cy="1068429"/>
              <a:chOff x="1614" y="4383"/>
              <a:chExt cx="9322" cy="1134"/>
            </a:xfrm>
          </p:grpSpPr>
          <p:sp>
            <p:nvSpPr>
              <p:cNvPr id="28696" name="AutoShape 40"/>
              <p:cNvSpPr>
                <a:spLocks noChangeArrowheads="1"/>
              </p:cNvSpPr>
              <p:nvPr/>
            </p:nvSpPr>
            <p:spPr bwMode="auto">
              <a:xfrm>
                <a:off x="3978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Заявление о возмещении доп. расходов на выплату пособия по временной нетрудоспособности за счет межбюджетных трансфертов. Документы, подтверждающие стаж</a:t>
                </a:r>
              </a:p>
            </p:txBody>
          </p:sp>
          <p:sp>
            <p:nvSpPr>
              <p:cNvPr id="28697" name="AutoShape 41"/>
              <p:cNvSpPr>
                <a:spLocks noChangeArrowheads="1"/>
              </p:cNvSpPr>
              <p:nvPr/>
            </p:nvSpPr>
            <p:spPr bwMode="auto">
              <a:xfrm>
                <a:off x="1614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Заявление о возмещении</a:t>
                </a:r>
              </a:p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расходов, копия приказа о предоставлении дополнительных выходных дней для ухода за детьми-инвалидами</a:t>
                </a:r>
              </a:p>
            </p:txBody>
          </p:sp>
          <p:sp>
            <p:nvSpPr>
              <p:cNvPr id="28698" name="AutoShape 42"/>
              <p:cNvSpPr>
                <a:spLocks noChangeArrowheads="1"/>
              </p:cNvSpPr>
              <p:nvPr/>
            </p:nvSpPr>
            <p:spPr bwMode="auto">
              <a:xfrm>
                <a:off x="6407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Заявление о возмещении произведенных расходов на предупредительные меры, документы, подтверждающие расходы</a:t>
                </a:r>
              </a:p>
            </p:txBody>
          </p:sp>
          <p:sp>
            <p:nvSpPr>
              <p:cNvPr id="28699" name="AutoShape 43"/>
              <p:cNvSpPr>
                <a:spLocks noChangeArrowheads="1"/>
              </p:cNvSpPr>
              <p:nvPr/>
            </p:nvSpPr>
            <p:spPr bwMode="auto">
              <a:xfrm>
                <a:off x="8812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  <a:cs typeface="Arial" panose="020B0604020202020204" pitchFamily="34" charset="0"/>
                  </a:rPr>
                  <a:t>Заявление о возмещении расходов на выплату социального пособия на погребение, справка о смерти</a:t>
                </a:r>
              </a:p>
            </p:txBody>
          </p:sp>
        </p:grpSp>
        <p:sp>
          <p:nvSpPr>
            <p:cNvPr id="28695" name="Прямоугольник 36"/>
            <p:cNvSpPr>
              <a:spLocks noChangeArrowheads="1"/>
            </p:cNvSpPr>
            <p:nvPr/>
          </p:nvSpPr>
          <p:spPr bwMode="auto">
            <a:xfrm>
              <a:off x="1763688" y="2481775"/>
              <a:ext cx="547260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Страхователь</a:t>
              </a: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endParaRPr>
            </a:p>
            <a:p>
              <a:pPr algn="ctr" eaLnBrk="0" fontAlgn="base" hangingPunct="0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(срок не установлен, о необходимости обращения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endParaRPr>
            </a:p>
            <a:p>
              <a:pPr algn="ctr" eaLnBrk="0" fontAlgn="base" hangingPunct="0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принимает решение самостоятельно)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2735799" y="5214949"/>
            <a:ext cx="6720417" cy="1368425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Font typeface="Wingdings" pitchFamily="2" charset="2"/>
              <a:buChar char="q"/>
              <a:defRPr/>
            </a:pPr>
            <a:endParaRPr lang="en-US" altLang="ru-RU" sz="1200" dirty="0">
              <a:solidFill>
                <a:srgbClr val="0070C0"/>
              </a:solidFill>
              <a:latin typeface="Verdana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buFont typeface="Wingdings" pitchFamily="2" charset="2"/>
              <a:buChar char="q"/>
              <a:defRPr/>
            </a:pPr>
            <a:endParaRPr lang="en-US" altLang="ru-RU" sz="1200" dirty="0">
              <a:solidFill>
                <a:srgbClr val="0070C0"/>
              </a:solidFill>
              <a:latin typeface="Verdana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F79646"/>
              </a:buClr>
              <a:buFont typeface="Wingdings" pitchFamily="2" charset="2"/>
              <a:buChar char="q"/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Оплата 4-х дополнительных дней для ухода за детьми-инвалидами</a:t>
            </a:r>
            <a:endParaRPr lang="en-US" altLang="ru-RU" sz="1200" dirty="0">
              <a:solidFill>
                <a:srgbClr val="0070C0"/>
              </a:solidFill>
              <a:latin typeface="Verdana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F79646"/>
              </a:buClr>
              <a:buFont typeface="Wingdings" pitchFamily="2" charset="2"/>
              <a:buChar char="q"/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Расходы на выплату пособия по временной нетрудоспособности за счет межбюджетных трансфертов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F79646"/>
              </a:buClr>
              <a:buFont typeface="Wingdings" pitchFamily="2" charset="2"/>
              <a:buChar char="q"/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Социальное пособие на погребение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srgbClr val="F79646"/>
              </a:buClr>
              <a:buFont typeface="Wingdings" pitchFamily="2" charset="2"/>
              <a:buChar char="q"/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Предупредительные меры по сокращению травматизма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/>
            </a:pPr>
            <a:endParaRPr lang="ru-RU" altLang="ru-RU" sz="1200" dirty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Clr>
                <a:srgbClr val="E46C0A"/>
              </a:buClr>
              <a:defRPr/>
            </a:pPr>
            <a:endParaRPr lang="ru-RU" altLang="ru-RU" sz="1200" dirty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28687" name="Прямоугольник 38"/>
          <p:cNvSpPr>
            <a:spLocks noChangeArrowheads="1"/>
          </p:cNvSpPr>
          <p:nvPr/>
        </p:nvSpPr>
        <p:spPr bwMode="auto">
          <a:xfrm>
            <a:off x="1039284" y="4411663"/>
            <a:ext cx="9793816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Региональное отделение Фонда </a:t>
            </a:r>
            <a:endParaRPr lang="en-US" altLang="ru-RU" sz="1200" b="1" dirty="0">
              <a:solidFill>
                <a:srgbClr val="0070C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(для принятия решения</a:t>
            </a:r>
            <a:r>
              <a:rPr lang="en-US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-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10 рабочих дней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не позднее 2 рабочих дней 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перечисляет</a:t>
            </a:r>
            <a:endParaRPr lang="en-US" altLang="ru-RU" sz="1200" dirty="0">
              <a:solidFill>
                <a:srgbClr val="0070C0"/>
              </a:solidFill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на расчетный счет страхователя)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40589" y="82925"/>
            <a:ext cx="1017713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altLang="ru-RU" b="1" dirty="0" err="1">
                <a:solidFill>
                  <a:srgbClr val="002060"/>
                </a:solidFill>
              </a:rPr>
              <a:t>Государственное</a:t>
            </a:r>
            <a:r>
              <a:rPr lang="en-GB" altLang="ru-RU" b="1" dirty="0">
                <a:solidFill>
                  <a:srgbClr val="002060"/>
                </a:solidFill>
              </a:rPr>
              <a:t> </a:t>
            </a:r>
            <a:r>
              <a:rPr lang="en-GB" altLang="ru-RU" b="1" dirty="0" err="1">
                <a:solidFill>
                  <a:srgbClr val="002060"/>
                </a:solidFill>
              </a:rPr>
              <a:t>учреждение</a:t>
            </a:r>
            <a:r>
              <a:rPr lang="en-GB" altLang="ru-RU" b="1" dirty="0">
                <a:solidFill>
                  <a:srgbClr val="002060"/>
                </a:solidFill>
              </a:rPr>
              <a:t>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076700" y="1255713"/>
            <a:ext cx="4038600" cy="1309687"/>
            <a:chOff x="1289050" y="1255713"/>
            <a:chExt cx="3028950" cy="130968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289050" y="1255713"/>
              <a:ext cx="3028950" cy="1093787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681" name="AutoShape 37"/>
            <p:cNvSpPr>
              <a:spLocks noChangeArrowheads="1"/>
            </p:cNvSpPr>
            <p:nvPr/>
          </p:nvSpPr>
          <p:spPr bwMode="auto">
            <a:xfrm>
              <a:off x="1395413" y="1658938"/>
              <a:ext cx="2816225" cy="6381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ru-RU" altLang="ru-RU" sz="1000" dirty="0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Заявление о выплате соответствующего вида пособия, документы, необходимые для назначения и выплаты пособия</a:t>
              </a:r>
            </a:p>
          </p:txBody>
        </p:sp>
        <p:sp>
          <p:nvSpPr>
            <p:cNvPr id="28683" name="TextBox 34"/>
            <p:cNvSpPr txBox="1">
              <a:spLocks noChangeArrowheads="1"/>
            </p:cNvSpPr>
            <p:nvPr/>
          </p:nvSpPr>
          <p:spPr bwMode="auto">
            <a:xfrm>
              <a:off x="1529556" y="1268413"/>
              <a:ext cx="2547938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080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1100" b="1">
                  <a:solidFill>
                    <a:srgbClr val="0070C0"/>
                  </a:solidFill>
                  <a:latin typeface="Verdana" panose="020B0604030504040204" pitchFamily="34" charset="0"/>
                  <a:cs typeface="Arial" panose="020B0604020202020204" pitchFamily="34" charset="0"/>
                </a:rPr>
                <a:t>Застрахованное лицо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400" b="1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2803525" y="2349500"/>
              <a:ext cx="0" cy="21590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Прямая со стрелкой 26"/>
          <p:cNvCxnSpPr>
            <a:stCxn id="7" idx="2"/>
            <a:endCxn id="6" idx="0"/>
          </p:cNvCxnSpPr>
          <p:nvPr/>
        </p:nvCxnSpPr>
        <p:spPr>
          <a:xfrm>
            <a:off x="6047317" y="4278313"/>
            <a:ext cx="0" cy="13335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143340" y="3421336"/>
            <a:ext cx="192021" cy="2155082"/>
            <a:chOff x="107504" y="3421336"/>
            <a:chExt cx="144016" cy="21550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14" name="Прямая соединительная линия 13"/>
            <p:cNvCxnSpPr>
              <a:stCxn id="6" idx="1"/>
            </p:cNvCxnSpPr>
            <p:nvPr/>
          </p:nvCxnSpPr>
          <p:spPr>
            <a:xfrm flipH="1">
              <a:off x="107504" y="5576418"/>
              <a:ext cx="14401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07504" y="3421336"/>
              <a:ext cx="0" cy="21550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endCxn id="7" idx="1"/>
            </p:cNvCxnSpPr>
            <p:nvPr/>
          </p:nvCxnSpPr>
          <p:spPr>
            <a:xfrm>
              <a:off x="107504" y="3421336"/>
              <a:ext cx="144016" cy="1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9273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 rot="5400000">
            <a:off x="3736995" y="-1638976"/>
            <a:ext cx="4126653" cy="9990161"/>
          </a:xfrm>
          <a:prstGeom prst="homePlate">
            <a:avLst>
              <a:gd name="adj" fmla="val 30731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95614" y="257037"/>
            <a:ext cx="6885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+mn-lt"/>
                <a:cs typeface="Times New Roman" pitchFamily="18" charset="0"/>
              </a:rPr>
              <a:t>Способы обращения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4467" y="188634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05217" y="1295092"/>
            <a:ext cx="5150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u="sng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Только на бумаге:</a:t>
            </a:r>
          </a:p>
        </p:txBody>
      </p:sp>
      <p:pic>
        <p:nvPicPr>
          <p:cNvPr id="2051" name="Picture 3" descr="D:\Иконки\2-circle-icons\circle-icons\one-color\png\128px\document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331" y="41022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813" y="5512152"/>
            <a:ext cx="1546271" cy="114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http://download.seaicons.com/icons/graphicloads/100-flat-2/256/file-folder-ic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484" y="964922"/>
            <a:ext cx="1064885" cy="98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76873" y="1855534"/>
            <a:ext cx="99901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временная нетрудоспособность в связи с травматизмом на производстве; оплата отпуска пострадавшему;</a:t>
            </a:r>
          </a:p>
          <a:p>
            <a:pPr lvl="0" algn="ctr"/>
            <a:r>
              <a:rPr lang="ru-RU" sz="28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все возмещения в соответствии с Постановлением № 294;</a:t>
            </a:r>
          </a:p>
          <a:p>
            <a:pPr lvl="0" algn="ctr"/>
            <a:r>
              <a:rPr lang="ru-RU" sz="28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неполученные суммы пособий после смерти застрахованного лица 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C766807-5278-AB47-96FB-0120ADA0C5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772086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111" y="1942191"/>
            <a:ext cx="8849096" cy="593375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Карта национальной платежной системы «МИР»</a:t>
            </a:r>
          </a:p>
        </p:txBody>
      </p:sp>
      <p:pic>
        <p:nvPicPr>
          <p:cNvPr id="4" name="Объект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992" y="1181849"/>
            <a:ext cx="2825661" cy="152065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4" y="424533"/>
            <a:ext cx="1377951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247" y="389704"/>
            <a:ext cx="811212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6267" y="2886249"/>
            <a:ext cx="110031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cs typeface="Arial" charset="0"/>
              </a:rPr>
              <a:t>	С 1 января 2020 года назначать и выплачивать пособия по временной нетрудоспособности и в связи с материнством напрямую будет Региональное отделение Фонда социального страхования Российской Федерации по Республике Саха (Якутия) и перечисления пособий будут производиться либо </a:t>
            </a:r>
            <a:r>
              <a:rPr lang="ru-RU" sz="2400" u="sng" dirty="0">
                <a:solidFill>
                  <a:prstClr val="black"/>
                </a:solidFill>
                <a:cs typeface="Arial" charset="0"/>
              </a:rPr>
              <a:t>почтовым переводом</a:t>
            </a:r>
            <a:r>
              <a:rPr lang="ru-RU" sz="2400" dirty="0">
                <a:solidFill>
                  <a:prstClr val="black"/>
                </a:solidFill>
                <a:cs typeface="Arial" charset="0"/>
              </a:rPr>
              <a:t>, либо </a:t>
            </a:r>
            <a:r>
              <a:rPr lang="ru-RU" sz="2400" b="1" u="sng" dirty="0">
                <a:solidFill>
                  <a:srgbClr val="FF0000"/>
                </a:solidFill>
                <a:cs typeface="Arial" charset="0"/>
              </a:rPr>
              <a:t>на карту национальной платежной системы «МИР»  согласно </a:t>
            </a:r>
            <a:r>
              <a:rPr lang="ru-RU" sz="2400" dirty="0">
                <a:solidFill>
                  <a:prstClr val="black"/>
                </a:solidFill>
                <a:cs typeface="Arial" charset="0"/>
              </a:rPr>
              <a:t>ст.4 Постановления Правительства Российской Федерации от 11.04.2019 №419 )</a:t>
            </a:r>
            <a:endParaRPr lang="ru-RU" sz="2400" b="1" u="sng" dirty="0">
              <a:solidFill>
                <a:srgbClr val="FF0000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  <a:cs typeface="Arial" charset="0"/>
              </a:rPr>
              <a:t>	</a:t>
            </a:r>
            <a:endParaRPr lang="ru-RU" sz="2400" b="1" u="sng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2452" y="350223"/>
            <a:ext cx="9590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FFC00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FFC00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FFC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6124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www.klerk.ru/img/pb/thumb550x550/logofssp_6865.jpg">
            <a:extLst>
              <a:ext uri="{FF2B5EF4-FFF2-40B4-BE49-F238E27FC236}">
                <a16:creationId xmlns:a16="http://schemas.microsoft.com/office/drawing/2014/main" xmlns="" id="{72CDBBAB-85C6-8340-99C3-9CC696911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76693" y="38484"/>
            <a:ext cx="3120425" cy="135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F34E480-B195-0347-88CF-C4E370FB7E5E}"/>
              </a:ext>
            </a:extLst>
          </p:cNvPr>
          <p:cNvSpPr txBox="1"/>
          <p:nvPr/>
        </p:nvSpPr>
        <p:spPr>
          <a:xfrm>
            <a:off x="2057196" y="1250494"/>
            <a:ext cx="5614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Бухгалтерские программы адаптированы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8D23A7A5-D1C1-954A-94DC-A3925F411A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59" y="2296241"/>
            <a:ext cx="1308100" cy="9779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EFC737C-9A69-224F-AEF9-39FE234805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060" y="2214591"/>
            <a:ext cx="3399181" cy="15277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AA7AA70-9CA1-BD49-9E63-53973AC36A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491" y="2060061"/>
            <a:ext cx="2204905" cy="110024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F2F237A-B161-C84B-BBFF-B89E1B0345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79" y="3962608"/>
            <a:ext cx="4219151" cy="130266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60546E7-3CAF-4840-8823-D1183B0F898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233" y="4293740"/>
            <a:ext cx="4177747" cy="172332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4F95F1E-457C-334D-8B70-B178B456A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425" y="3094704"/>
            <a:ext cx="1468707" cy="1735744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EF4449F9-0CC5-564F-8C5A-66FEFF7F6CAA}"/>
              </a:ext>
            </a:extLst>
          </p:cNvPr>
          <p:cNvSpPr/>
          <p:nvPr/>
        </p:nvSpPr>
        <p:spPr>
          <a:xfrm>
            <a:off x="1629158" y="134134"/>
            <a:ext cx="9979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ru-RU" b="1" dirty="0">
                <a:solidFill>
                  <a:srgbClr val="002060"/>
                </a:solidFill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B974563-8DA3-CB47-834C-2B5AFA8A5B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6955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ятиугольник 6"/>
          <p:cNvSpPr/>
          <p:nvPr/>
        </p:nvSpPr>
        <p:spPr>
          <a:xfrm>
            <a:off x="2723437" y="2853064"/>
            <a:ext cx="8126215" cy="1249701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14804" y="3229045"/>
            <a:ext cx="1355957" cy="13250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Сроки выплаты</a:t>
            </a:r>
            <a:endParaRPr lang="ru-RU" sz="36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844" y="178824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345" y="4132659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Иконки\2-circle-icons\circle-icons\one-color\png\128px\mai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605" y="4131026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671260" y="2017142"/>
            <a:ext cx="683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FF0000"/>
                </a:solidFill>
                <a:latin typeface="Calibri"/>
              </a:rPr>
              <a:t>10 календарных дней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91235" y="2930968"/>
            <a:ext cx="81906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пособие по временной нетрудоспособности (в том числе по несчастным случаям);</a:t>
            </a:r>
          </a:p>
          <a:p>
            <a:pPr lvl="0"/>
            <a:r>
              <a:rPr lang="ru-RU" sz="16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пособие по беременности и родам;</a:t>
            </a:r>
          </a:p>
          <a:p>
            <a:pPr lvl="0"/>
            <a:r>
              <a:rPr lang="ru-RU" sz="16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пособие женщинам, вставшим на учет в ранние сроки беременности;</a:t>
            </a:r>
          </a:p>
          <a:p>
            <a:pPr lvl="0"/>
            <a:r>
              <a:rPr lang="ru-RU" sz="16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пособие при рождении ребенка;</a:t>
            </a:r>
          </a:p>
        </p:txBody>
      </p:sp>
      <p:pic>
        <p:nvPicPr>
          <p:cNvPr id="20" name="Picture 2" descr="D:\Иконки\2-circle-icons\circle-icons\one-color\png\64px\profl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8269" y="2869312"/>
            <a:ext cx="1247571" cy="124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ятиугольник 7"/>
          <p:cNvSpPr/>
          <p:nvPr/>
        </p:nvSpPr>
        <p:spPr>
          <a:xfrm rot="5400000">
            <a:off x="1029987" y="606761"/>
            <a:ext cx="1518904" cy="3508335"/>
          </a:xfrm>
          <a:prstGeom prst="homePlate">
            <a:avLst>
              <a:gd name="adj" fmla="val 33382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9114" y="1656429"/>
            <a:ext cx="35083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документы либо сведения представлены в полном объёме</a:t>
            </a:r>
          </a:p>
        </p:txBody>
      </p:sp>
      <p:sp>
        <p:nvSpPr>
          <p:cNvPr id="22" name="Пятиугольник 21"/>
          <p:cNvSpPr/>
          <p:nvPr/>
        </p:nvSpPr>
        <p:spPr>
          <a:xfrm rot="5400000">
            <a:off x="1470441" y="3927307"/>
            <a:ext cx="1450664" cy="3508335"/>
          </a:xfrm>
          <a:prstGeom prst="homePlate">
            <a:avLst>
              <a:gd name="adj" fmla="val 33382"/>
            </a:avLst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41626" y="4966143"/>
            <a:ext cx="35083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документы либо сведения представлены в не полном объёме, листок оформлен с нарушением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71772" y="6288369"/>
            <a:ext cx="304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извещение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040587" y="4561307"/>
            <a:ext cx="2013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FF0000"/>
                </a:solidFill>
                <a:latin typeface="Calibri"/>
              </a:rPr>
              <a:t>5 рабочих дней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A456B03-3716-1C45-BF87-1D75C14C36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  <p:pic>
        <p:nvPicPr>
          <p:cNvPr id="23" name="Picture 4" descr="http://www.klerk.ru/img/pb/thumb550x550/logofssp_6865.jpg">
            <a:extLst>
              <a:ext uri="{FF2B5EF4-FFF2-40B4-BE49-F238E27FC236}">
                <a16:creationId xmlns:a16="http://schemas.microsoft.com/office/drawing/2014/main" xmlns="" id="{BC7BC39A-57FF-0142-AB28-8B80BA0CD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804" y="348236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0368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71" y="260648"/>
            <a:ext cx="812471" cy="794210"/>
          </a:xfrm>
          <a:prstGeom prst="ellipse">
            <a:avLst/>
          </a:prstGeom>
        </p:spPr>
      </p:pic>
      <p:pic>
        <p:nvPicPr>
          <p:cNvPr id="3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184" y="323397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74488" y="1340768"/>
            <a:ext cx="11425269" cy="457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сегодняшний день проект «ПРЯМЫЕ ВЫПЛАТЫ» 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действует в 59 субъектах Российской Федерации:</a:t>
            </a:r>
            <a:r>
              <a:rPr lang="ru-RU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9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01.01.2012г. –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Нижегородской области и Карачаево-Черкесской  Республике;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01.07.2012г. –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Астраханской, Курганской, Новгородской, Новосибирской, Тамбовской областях и Хабаровском крае;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01.01.2015г. –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Республике Крым и городе федерального значения Севастополе;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01.07.2015г. –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Республике Татарстан, Белгородской, Ростовской  и Самарской областях;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01.07.2016г. –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Республике Мордовия, Брянской, Калининградской, Калужской, Липецкой и Ульяновской областях;</a:t>
            </a:r>
          </a:p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01.07.2017г. –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Республиках: Адыгея, Алтай, Бурятия, Калмыкия, в Алтайском крае, в Приморском крае, в Амурской, Вологодской, Магаданской, Омской, Орловской,, Томской областях и в Еврейской автономной области.</a:t>
            </a:r>
          </a:p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01.07.2018г. –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Кабардино-Балкарская Республика, Республика Карелия, Республика Северная Осетия - Алания, Республика Тыва, Костромская и Курская области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44546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7759" y="260651"/>
            <a:ext cx="99792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478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ятиугольник 18"/>
          <p:cNvSpPr/>
          <p:nvPr/>
        </p:nvSpPr>
        <p:spPr>
          <a:xfrm>
            <a:off x="2340741" y="1784764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Сроки выплаты</a:t>
            </a:r>
            <a:endParaRPr lang="ru-RU" sz="36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44840" y="148117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870" y="1891153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Иконки\2-circle-icons\circle-icons\one-color\png\128px\mai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557" y="1891153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340739" y="1261544"/>
            <a:ext cx="6838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FF0000"/>
                </a:solidFill>
                <a:latin typeface="Calibri"/>
              </a:rPr>
              <a:t>3 рабочих дня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340716" y="2031110"/>
            <a:ext cx="8190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после получения исправленного листка нетрудоспособности</a:t>
            </a:r>
          </a:p>
        </p:txBody>
      </p:sp>
      <p:pic>
        <p:nvPicPr>
          <p:cNvPr id="29" name="Picture 2" descr="D:\Иконки\2-circle-icons\circle-icons\one-color\png\64px\profl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831" y="1792144"/>
            <a:ext cx="923439" cy="92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ятиугольник 33"/>
          <p:cNvSpPr/>
          <p:nvPr/>
        </p:nvSpPr>
        <p:spPr>
          <a:xfrm>
            <a:off x="2340739" y="3379501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869" y="3485860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Иконки\2-circle-icons\circle-icons\one-color\png\128px\mai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557" y="3485860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2354387" y="2856223"/>
            <a:ext cx="6838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FF0000"/>
                </a:solidFill>
                <a:latin typeface="Calibri"/>
              </a:rPr>
              <a:t>С 1 по 15 число следующего месяца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340716" y="3610459"/>
            <a:ext cx="8190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ежемесячное пособие по уходу за ребенком</a:t>
            </a:r>
          </a:p>
        </p:txBody>
      </p:sp>
      <p:pic>
        <p:nvPicPr>
          <p:cNvPr id="39" name="Picture 2" descr="D:\Иконки\2-circle-icons\circle-icons\one-color\png\64px\profl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830" y="3386881"/>
            <a:ext cx="923439" cy="92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ятиугольник 31"/>
          <p:cNvSpPr/>
          <p:nvPr/>
        </p:nvSpPr>
        <p:spPr>
          <a:xfrm>
            <a:off x="2340738" y="4997337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869" y="5103729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D:\Иконки\2-circle-icons\circle-icons\one-color\png\128px\mai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555" y="5103729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354367" y="4628023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5 рабочих дней принятие решения, 2 рабочих дня на перечисление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354389" y="5228294"/>
            <a:ext cx="8190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оплата отпуска пострадавшему</a:t>
            </a:r>
          </a:p>
        </p:txBody>
      </p:sp>
      <p:pic>
        <p:nvPicPr>
          <p:cNvPr id="45" name="Picture 2" descr="D:\Иконки\2-circle-icons\circle-icons\one-color\png\64px\profl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829" y="5004717"/>
            <a:ext cx="923439" cy="92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75" y="1762463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75" y="3303724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75" y="4921560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0B9DE775-8CFA-CB44-97EE-B9E9A2BA118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5670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Сроки выплаты</a:t>
            </a:r>
            <a:endParaRPr lang="ru-RU" sz="36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2340741" y="1784764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03" y="1891153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ятиугольник 33"/>
          <p:cNvSpPr/>
          <p:nvPr/>
        </p:nvSpPr>
        <p:spPr>
          <a:xfrm>
            <a:off x="2340739" y="3379501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05" y="3485860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2354389" y="3471962"/>
            <a:ext cx="6990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дополнительные расходы страхователя на выплату пособия по временной нетрудоспособности за счет межбюджетных трансфертов</a:t>
            </a:r>
          </a:p>
        </p:txBody>
      </p:sp>
      <p:sp>
        <p:nvSpPr>
          <p:cNvPr id="32" name="Пятиугольник 31"/>
          <p:cNvSpPr/>
          <p:nvPr/>
        </p:nvSpPr>
        <p:spPr>
          <a:xfrm>
            <a:off x="2340738" y="4997337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Picture 2" descr="D:\Иконки\2-circle-icons\circle-icons\one-color\png\128px\creditcard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405" y="5103729"/>
            <a:ext cx="618535" cy="61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2354367" y="1422812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10 рабочих дней принятие решения, 2 рабочих дня на перечисление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354389" y="5228294"/>
            <a:ext cx="8190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предупредительные меры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54389" y="1736326"/>
            <a:ext cx="6990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пособие на погребение;</a:t>
            </a:r>
          </a:p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оплата четырех дополнительных дней по уходу за детьми-инвалидами</a:t>
            </a: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2340740" y="3017566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10 календарных дней принятие решения, 2 рабочих дня на перечисление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2354367" y="4628005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 5 рабочих дней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41" y="3303725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9" y="1708988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41" y="4921560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A93295B6-91C8-0448-BF9A-009B1A6E44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95061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Иное</a:t>
            </a:r>
            <a:endParaRPr lang="ru-RU" sz="36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68220" y="100423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иугольник 18"/>
          <p:cNvSpPr/>
          <p:nvPr/>
        </p:nvSpPr>
        <p:spPr>
          <a:xfrm>
            <a:off x="2340741" y="1784764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ятиугольник 33"/>
          <p:cNvSpPr/>
          <p:nvPr/>
        </p:nvSpPr>
        <p:spPr>
          <a:xfrm>
            <a:off x="2340739" y="3379501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354389" y="3471962"/>
            <a:ext cx="6990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документы для назначения пособия, поступившие на бумажном носителе, после назначения пособия возвращаются страхователю</a:t>
            </a:r>
          </a:p>
        </p:txBody>
      </p:sp>
      <p:sp>
        <p:nvSpPr>
          <p:cNvPr id="32" name="Пятиугольник 31"/>
          <p:cNvSpPr/>
          <p:nvPr/>
        </p:nvSpPr>
        <p:spPr>
          <a:xfrm>
            <a:off x="2340738" y="4997337"/>
            <a:ext cx="8126215" cy="831248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354367" y="1422811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3 календарных дня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340716" y="4951314"/>
            <a:ext cx="68490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4472C4">
                    <a:lumMod val="75000"/>
                  </a:srgbClr>
                </a:solidFill>
                <a:latin typeface="Calibri"/>
              </a:rPr>
              <a:t>если документы либо сведения не должны были направляться, если поступили с нарушением закона, Фонд выносит решение об отказе в рассмотрении</a:t>
            </a:r>
          </a:p>
        </p:txBody>
      </p:sp>
      <p:pic>
        <p:nvPicPr>
          <p:cNvPr id="48" name="Picture 2" descr="http://download.seaicons.com/icons/graphicloads/100-flat-2/256/file-folde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09" y="1706714"/>
            <a:ext cx="982555" cy="98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54389" y="1877238"/>
            <a:ext cx="6990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7030A0"/>
                </a:solidFill>
              </a:rPr>
              <a:t>страхователь направляет в Фонд уведомление о прекращении права застрахованного лица на пособие до 1,5 лет</a:t>
            </a:r>
          </a:p>
        </p:txBody>
      </p:sp>
      <p:pic>
        <p:nvPicPr>
          <p:cNvPr id="1027" name="Picture 3" descr="D:\Иконки\2-circle-icons\circle-icons\one-color\png\128px\document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893191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Иконки\2-circle-icons\circle-icons\one-color\png\128px\document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847" y="3490325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2340738" y="4635384"/>
            <a:ext cx="77387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FF0000"/>
                </a:solidFill>
                <a:latin typeface="Calibri"/>
              </a:rPr>
              <a:t>10 календарных дней</a:t>
            </a:r>
          </a:p>
        </p:txBody>
      </p:sp>
      <p:pic>
        <p:nvPicPr>
          <p:cNvPr id="1028" name="Picture 4" descr="D:\Иконки\2-circle-icons\circle-icons\one-color\png\128px\compos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5108761"/>
            <a:ext cx="608400" cy="6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89" y="3299827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11" y="4862825"/>
            <a:ext cx="1356399" cy="9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6633CD8-8DBE-7044-82D3-7AE0DEE757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0330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ятиугольник 36"/>
          <p:cNvSpPr/>
          <p:nvPr/>
        </p:nvSpPr>
        <p:spPr>
          <a:xfrm>
            <a:off x="2210935" y="4424865"/>
            <a:ext cx="7771265" cy="1551031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09318" y="247226"/>
            <a:ext cx="10144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Ответственность и контроль </a:t>
            </a:r>
            <a:endParaRPr lang="ru-RU" sz="3600" dirty="0">
              <a:solidFill>
                <a:srgbClr val="FF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9812" y="178824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ятиугольник 18"/>
          <p:cNvSpPr/>
          <p:nvPr/>
        </p:nvSpPr>
        <p:spPr>
          <a:xfrm>
            <a:off x="2210961" y="1784763"/>
            <a:ext cx="7771263" cy="1613530"/>
          </a:xfrm>
          <a:prstGeom prst="homePlat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354389" y="4432625"/>
            <a:ext cx="6990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srgbClr val="4472C4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210951" y="4478798"/>
            <a:ext cx="7478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rgbClr val="7030A0"/>
                </a:solidFill>
                <a:latin typeface="Calibri"/>
              </a:rPr>
              <a:t>Пункт 17 Постановления № 294: контроль за полнотой и достоверностью  сведений осуществляет Фонд после перехода на «Прямые выплаты»</a:t>
            </a:r>
          </a:p>
        </p:txBody>
      </p:sp>
      <p:pic>
        <p:nvPicPr>
          <p:cNvPr id="48" name="Picture 2" descr="http://download.seaicons.com/icons/graphicloads/100-flat-2/256/file-folder-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4499" y="1833068"/>
            <a:ext cx="1516920" cy="151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10935" y="1775937"/>
            <a:ext cx="80112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7030A0"/>
                </a:solidFill>
                <a:latin typeface="Calibri"/>
              </a:rPr>
              <a:t>Пункт 16 постановления № 294: ответственность за сроки представления документов либо сведений (часть 4 статьи 15.33</a:t>
            </a:r>
          </a:p>
          <a:p>
            <a:pPr lvl="0"/>
            <a:r>
              <a:rPr lang="ru-RU" sz="2000" dirty="0">
                <a:solidFill>
                  <a:srgbClr val="7030A0"/>
                </a:solidFill>
                <a:latin typeface="Calibri"/>
              </a:rPr>
              <a:t>КОАП РФ), за достоверность несет </a:t>
            </a:r>
            <a:r>
              <a:rPr lang="ru-RU" sz="2000" u="sng" dirty="0">
                <a:solidFill>
                  <a:srgbClr val="7030A0"/>
                </a:solidFill>
                <a:latin typeface="Calibri"/>
              </a:rPr>
              <a:t>страхователь. </a:t>
            </a:r>
            <a:r>
              <a:rPr lang="ru-RU" sz="2000" dirty="0">
                <a:solidFill>
                  <a:srgbClr val="7030A0"/>
                </a:solidFill>
                <a:latin typeface="Calibri"/>
              </a:rPr>
              <a:t>Расходы, понесенные Фондом в связи с недостоверностью, возмещает </a:t>
            </a:r>
            <a:r>
              <a:rPr lang="ru-RU" sz="2000" u="sng" dirty="0">
                <a:solidFill>
                  <a:srgbClr val="7030A0"/>
                </a:solidFill>
                <a:latin typeface="Calibri"/>
              </a:rPr>
              <a:t>страхователь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720" y="4432661"/>
            <a:ext cx="2140477" cy="154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98" y="4432626"/>
            <a:ext cx="1614607" cy="154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1429400"/>
            <a:ext cx="2324255" cy="232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151F14A-CFAD-8B49-8171-A1CB6C3D23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70139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252" y="115566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565776" y="955143"/>
            <a:ext cx="7416421" cy="885251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srgbClr val="FF0000"/>
                </a:solidFill>
              </a:rPr>
              <a:t>Фонд не представляет работодателю сведения о сумме выплаченного пособия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65768" y="2202214"/>
            <a:ext cx="7416421" cy="885251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srgbClr val="FF0000"/>
                </a:solidFill>
              </a:rPr>
              <a:t>Фонд сам удерживает НДФЛ с пособий и отчитывается в ИФНС и выдает справки застрахованным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65772" y="3302703"/>
            <a:ext cx="7416421" cy="1040699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srgbClr val="FF0000"/>
                </a:solidFill>
              </a:rPr>
              <a:t>Фонд удерживает и перечисляет алименты при поступлении исполнительного листа от </a:t>
            </a:r>
            <a:r>
              <a:rPr lang="ru-RU" sz="2400" dirty="0" smtClean="0">
                <a:solidFill>
                  <a:srgbClr val="FF0000"/>
                </a:solidFill>
              </a:rPr>
              <a:t>истца </a:t>
            </a:r>
            <a:r>
              <a:rPr lang="ru-RU" sz="2400" dirty="0">
                <a:solidFill>
                  <a:srgbClr val="FF0000"/>
                </a:solidFill>
              </a:rPr>
              <a:t>или работодателя</a:t>
            </a:r>
          </a:p>
        </p:txBody>
      </p:sp>
      <p:pic>
        <p:nvPicPr>
          <p:cNvPr id="14" name="Picture 6" descr="https://www.shareicon.net/download/2015/11/28/678993_info_512x51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52" y="2202200"/>
            <a:ext cx="1855520" cy="185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565772" y="4495189"/>
            <a:ext cx="7416421" cy="885251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dirty="0">
                <a:solidFill>
                  <a:srgbClr val="FF0000"/>
                </a:solidFill>
              </a:rPr>
              <a:t>Расходная часть в расчетах по страховым взносам не заполняется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AE15463-F5E4-E04B-A585-09A84E22C4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76848" y="150449"/>
            <a:ext cx="885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altLang="ru-RU" b="1" dirty="0" err="1">
                <a:solidFill>
                  <a:srgbClr val="002060"/>
                </a:solidFill>
              </a:rPr>
              <a:t>Государственное</a:t>
            </a:r>
            <a:r>
              <a:rPr lang="en-GB" altLang="ru-RU" b="1" dirty="0">
                <a:solidFill>
                  <a:srgbClr val="002060"/>
                </a:solidFill>
              </a:rPr>
              <a:t> </a:t>
            </a:r>
            <a:r>
              <a:rPr lang="en-GB" altLang="ru-RU" b="1" dirty="0" err="1">
                <a:solidFill>
                  <a:srgbClr val="002060"/>
                </a:solidFill>
              </a:rPr>
              <a:t>учреждение</a:t>
            </a:r>
            <a:r>
              <a:rPr lang="en-GB" altLang="ru-RU" b="1" dirty="0">
                <a:solidFill>
                  <a:srgbClr val="002060"/>
                </a:solidFill>
              </a:rPr>
              <a:t>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88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797" y="1300659"/>
            <a:ext cx="10081803" cy="4926419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8619BD33-9D49-0E4F-9B0B-BA88C3338081}"/>
              </a:ext>
            </a:extLst>
          </p:cNvPr>
          <p:cNvGrpSpPr>
            <a:grpSpLocks/>
          </p:cNvGrpSpPr>
          <p:nvPr/>
        </p:nvGrpSpPr>
        <p:grpSpPr bwMode="auto">
          <a:xfrm>
            <a:off x="516836" y="188670"/>
            <a:ext cx="10154341" cy="773385"/>
            <a:chOff x="-2" y="96"/>
            <a:chExt cx="6242" cy="42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79E3EC12-5FD6-D94A-B229-F083A1ED9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" y="96"/>
              <a:ext cx="5278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002060"/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002060"/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002060"/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002060"/>
                  </a:solidFill>
                </a:rPr>
                <a:t/>
              </a:r>
              <a:br>
                <a:rPr lang="en-GB" altLang="ru-RU" sz="1200" b="1" dirty="0">
                  <a:solidFill>
                    <a:srgbClr val="002060"/>
                  </a:solidFill>
                </a:rPr>
              </a:br>
              <a:endParaRPr lang="ru-RU" altLang="ru-RU" sz="1200" b="1" dirty="0">
                <a:solidFill>
                  <a:srgbClr val="002060"/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7" name="Line 6">
              <a:extLst>
                <a:ext uri="{FF2B5EF4-FFF2-40B4-BE49-F238E27FC236}">
                  <a16:creationId xmlns:a16="http://schemas.microsoft.com/office/drawing/2014/main" xmlns="" id="{CB776E73-0842-374C-8C7E-0862E6A8A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8" name="Line 7">
              <a:extLst>
                <a:ext uri="{FF2B5EF4-FFF2-40B4-BE49-F238E27FC236}">
                  <a16:creationId xmlns:a16="http://schemas.microsoft.com/office/drawing/2014/main" xmlns="" id="{65BFEF7B-44B8-2A43-82C8-CA230F2074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2D3C298C-A6D0-F047-8157-2259052813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Line 9">
              <a:extLst>
                <a:ext uri="{FF2B5EF4-FFF2-40B4-BE49-F238E27FC236}">
                  <a16:creationId xmlns:a16="http://schemas.microsoft.com/office/drawing/2014/main" xmlns="" id="{61CED161-F8EA-FD41-A01F-6DB7D0573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xmlns="" id="{8635094A-9244-8D4A-907B-A52665448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9D31749-DD54-8E42-A05A-A77A036A9D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221" y="366993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8890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1052742"/>
            <a:ext cx="7051360" cy="5337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ыноска 2 6"/>
          <p:cNvSpPr/>
          <p:nvPr/>
        </p:nvSpPr>
        <p:spPr>
          <a:xfrm>
            <a:off x="7842295" y="2387826"/>
            <a:ext cx="3744416" cy="1111442"/>
          </a:xfrm>
          <a:prstGeom prst="borderCallout2">
            <a:avLst>
              <a:gd name="adj1" fmla="val 53257"/>
              <a:gd name="adj2" fmla="val 350"/>
              <a:gd name="adj3" fmla="val 52797"/>
              <a:gd name="adj4" fmla="val -16601"/>
              <a:gd name="adj5" fmla="val 290726"/>
              <a:gd name="adj6" fmla="val -13635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03448" y="5589240"/>
            <a:ext cx="1632181" cy="720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0203" y="908724"/>
            <a:ext cx="3840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При выборе способа выплаты почтовым переводом, обратите внимание на </a:t>
            </a:r>
            <a:r>
              <a:rPr lang="ru-RU" sz="2400" dirty="0" smtClean="0">
                <a:solidFill>
                  <a:srgbClr val="FF0000"/>
                </a:solidFill>
              </a:rPr>
              <a:t>ИНДЕКС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0203" y="2620386"/>
            <a:ext cx="3534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Корректный почтовый индекс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98109" y="4221093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При некорректном вводе индекса, Почта возвращает выплату Фонду через 30 дней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55087" y="3645033"/>
            <a:ext cx="6316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>
                <a:solidFill>
                  <a:srgbClr val="FF0000"/>
                </a:solidFill>
              </a:rPr>
              <a:t>!</a:t>
            </a:r>
            <a:endParaRPr lang="ru-RU" sz="13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2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3" y="908727"/>
            <a:ext cx="6144683" cy="4752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589885" y="1916832"/>
            <a:ext cx="4546011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Выноска 2 22"/>
          <p:cNvSpPr/>
          <p:nvPr/>
        </p:nvSpPr>
        <p:spPr>
          <a:xfrm>
            <a:off x="7754692" y="908720"/>
            <a:ext cx="3744416" cy="1250302"/>
          </a:xfrm>
          <a:prstGeom prst="borderCallout2">
            <a:avLst>
              <a:gd name="adj1" fmla="val 53257"/>
              <a:gd name="adj2" fmla="val 350"/>
              <a:gd name="adj3" fmla="val 52797"/>
              <a:gd name="adj4" fmla="val -23179"/>
              <a:gd name="adj5" fmla="val 93881"/>
              <a:gd name="adj6" fmla="val -7002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3859" y="1259243"/>
            <a:ext cx="631624" cy="133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!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75140" y="1178408"/>
            <a:ext cx="290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Номер карты «МИР»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 descr="Картинки по запросу &quot;карта мир&quot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145" y="2492896"/>
            <a:ext cx="368300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8016216" y="3364434"/>
            <a:ext cx="3360373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5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" y="1124744"/>
            <a:ext cx="5184576" cy="536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21" y="1024969"/>
            <a:ext cx="5472608" cy="546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9619" y="790870"/>
            <a:ext cx="6816756" cy="5738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83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2559" y="288875"/>
            <a:ext cx="812471" cy="712986"/>
          </a:xfrm>
          <a:prstGeom prst="ellipse">
            <a:avLst/>
          </a:prstGeom>
        </p:spPr>
      </p:pic>
      <p:pic>
        <p:nvPicPr>
          <p:cNvPr id="3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135" y="320958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124744"/>
            <a:ext cx="11856640" cy="508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42061" y="247441"/>
            <a:ext cx="10050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862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196752"/>
            <a:ext cx="738329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99724" y="4653136"/>
            <a:ext cx="3072341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Выноска 2 7"/>
          <p:cNvSpPr/>
          <p:nvPr/>
        </p:nvSpPr>
        <p:spPr>
          <a:xfrm>
            <a:off x="8006685" y="1556792"/>
            <a:ext cx="3744416" cy="1656184"/>
          </a:xfrm>
          <a:prstGeom prst="borderCallout2">
            <a:avLst>
              <a:gd name="adj1" fmla="val 49116"/>
              <a:gd name="adj2" fmla="val -464"/>
              <a:gd name="adj3" fmla="val 49116"/>
              <a:gd name="adj4" fmla="val -19923"/>
              <a:gd name="adj5" fmla="val 186327"/>
              <a:gd name="adj6" fmla="val -3692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427133" y="1784724"/>
            <a:ext cx="2903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Дата начала отпуска до 1,5 лет по Приказу работодателя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68075" y="3984087"/>
            <a:ext cx="631624" cy="1338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!</a:t>
            </a:r>
            <a:endParaRPr lang="ru-RU" sz="8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0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533" y="1268760"/>
            <a:ext cx="8674771" cy="49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353449" y="0"/>
            <a:ext cx="10190923" cy="72494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Заявление  о  выплате  (перерасчете) пособия (оплате отпуска) утверждено Приказом ФСС РФ  от  24.11.2017 г. № 578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02" y="17491"/>
            <a:ext cx="1039473" cy="77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0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76693" y="38484"/>
            <a:ext cx="3120425" cy="135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40" y="1398189"/>
            <a:ext cx="10828621" cy="4850219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AF2D2F9-D837-0A4A-83B1-6F4C84641B5B}"/>
              </a:ext>
            </a:extLst>
          </p:cNvPr>
          <p:cNvSpPr/>
          <p:nvPr/>
        </p:nvSpPr>
        <p:spPr>
          <a:xfrm>
            <a:off x="1816880" y="395170"/>
            <a:ext cx="9805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ru-RU" b="1" dirty="0">
                <a:solidFill>
                  <a:srgbClr val="002060"/>
                </a:solidFill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503F926-2C4D-0B47-9775-F2E4ECA94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4675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49010" y="309922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rgbClr val="5B9BD5">
                    <a:lumMod val="75000"/>
                  </a:srgb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/>
              </a:r>
              <a:b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</a:br>
              <a:endParaRPr lang="ru-RU" altLang="ru-RU" sz="12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6575" y="756840"/>
            <a:ext cx="8229600" cy="65293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Реестр  сведений, необходимых  для назначения  и выплаты  пособий  утвержденный Приказом ФСС РФ  от 24.11.2017 г. № 579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77" y="1923766"/>
            <a:ext cx="10437201" cy="4490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24813D4-3E2E-1348-A758-3AA9AA149D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39" y="110886"/>
            <a:ext cx="812471" cy="794210"/>
          </a:xfrm>
          <a:prstGeom prst="ellipse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5226628" y="5268191"/>
            <a:ext cx="1257300" cy="831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6483928" y="5548746"/>
            <a:ext cx="5330536" cy="311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1814464" y="4810991"/>
            <a:ext cx="0" cy="7377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0814178" y="3274828"/>
            <a:ext cx="1377822" cy="1536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14178" y="3350705"/>
            <a:ext cx="1377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</a:rPr>
              <a:t>В случае </a:t>
            </a:r>
          </a:p>
          <a:p>
            <a:r>
              <a:rPr lang="ru-RU" sz="1200" b="1" dirty="0" smtClean="0">
                <a:solidFill>
                  <a:srgbClr val="FF0000"/>
                </a:solidFill>
              </a:rPr>
              <a:t>получения </a:t>
            </a:r>
          </a:p>
          <a:p>
            <a:r>
              <a:rPr lang="ru-RU" sz="1200" b="1" dirty="0" smtClean="0">
                <a:solidFill>
                  <a:srgbClr val="FF0000"/>
                </a:solidFill>
              </a:rPr>
              <a:t>пособия на карту «МИР»</a:t>
            </a:r>
          </a:p>
          <a:p>
            <a:r>
              <a:rPr lang="ru-RU" sz="1200" b="1" dirty="0" smtClean="0">
                <a:solidFill>
                  <a:srgbClr val="FF0000"/>
                </a:solidFill>
              </a:rPr>
              <a:t>столбец 7</a:t>
            </a:r>
          </a:p>
          <a:p>
            <a:r>
              <a:rPr lang="ru-RU" sz="1200" b="1" dirty="0">
                <a:solidFill>
                  <a:srgbClr val="FF0000"/>
                </a:solidFill>
              </a:rPr>
              <a:t>н</a:t>
            </a:r>
            <a:r>
              <a:rPr lang="ru-RU" sz="1200" b="1" dirty="0" smtClean="0">
                <a:solidFill>
                  <a:srgbClr val="FF0000"/>
                </a:solidFill>
              </a:rPr>
              <a:t>е заполняется 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431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649382" y="378044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rgbClr val="5B9BD5">
                    <a:lumMod val="75000"/>
                  </a:srgb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/>
              </a:r>
              <a:b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</a:br>
              <a:endParaRPr lang="ru-RU" altLang="ru-RU" sz="12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407" y="979074"/>
            <a:ext cx="8868671" cy="65293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Реестр  сведений, необходимых  для назначения  и выплаты  пособий  утвержденный Приказом ФСС РФ  от 24.11.2017 г. № 579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69" y="2027589"/>
            <a:ext cx="11118575" cy="425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50ACAB1-B784-EA4C-A7C6-9516B1F12C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213" y="325448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23597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10842" y="378044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rgbClr val="5B9BD5">
                    <a:lumMod val="75000"/>
                  </a:srgb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/>
              </a:r>
              <a:b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</a:br>
              <a:endParaRPr lang="ru-RU" altLang="ru-RU" sz="12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1121" y="1059521"/>
            <a:ext cx="8229600" cy="65293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Реестр  сведений, необходимых  для назначения  и выплаты  пособий  утвержденный Приказом ФСС РФ  от 24.11.2017 г. № 579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70" y="2042050"/>
            <a:ext cx="10834535" cy="43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95493CB-8EA5-9948-BE45-C2E744E822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701" y="367599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091061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69869" y="314993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rgbClr val="5B9BD5">
                    <a:lumMod val="75000"/>
                  </a:srgb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5B9BD5">
                      <a:lumMod val="75000"/>
                    </a:srgb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  <a:t/>
              </a:r>
              <a:br>
                <a:rPr lang="en-GB" altLang="ru-RU" sz="1200" b="1" dirty="0">
                  <a:solidFill>
                    <a:srgbClr val="5B9BD5">
                      <a:lumMod val="75000"/>
                    </a:srgbClr>
                  </a:solidFill>
                </a:rPr>
              </a:br>
              <a:endParaRPr lang="ru-RU" altLang="ru-RU" sz="12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015" y="1051746"/>
            <a:ext cx="8229600" cy="65293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Реестр  сведений, необходимых  для назначения  и выплаты  пособий  утвержденный Приказом ФСС РФ  от 24.11.2017 г. № 579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37" y="2276751"/>
            <a:ext cx="11638139" cy="4203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3E70956-22FE-6649-A196-32B900FCE4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709" y="25750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3985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16836" y="188670"/>
            <a:ext cx="10154341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rgbClr val="5B9BD5">
                    <a:lumMod val="75000"/>
                  </a:srgb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rgbClr val="002060"/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rgbClr val="002060"/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rgbClr val="002060"/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rgbClr val="002060"/>
                  </a:solidFill>
                </a:rPr>
                <a:t/>
              </a:r>
              <a:br>
                <a:rPr lang="en-GB" altLang="ru-RU" sz="1200" b="1" dirty="0">
                  <a:solidFill>
                    <a:srgbClr val="002060"/>
                  </a:solidFill>
                </a:rPr>
              </a:br>
              <a:endParaRPr lang="ru-RU" altLang="ru-RU" sz="1200" b="1" dirty="0">
                <a:solidFill>
                  <a:srgbClr val="002060"/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rgbClr val="5B9BD5">
                    <a:lumMod val="75000"/>
                  </a:srgb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764735"/>
            <a:ext cx="8229600" cy="65293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Реестр  сведений, необходимых  для назначения  и выплаты  пособий  утвержденный Приказом ФСС РФ  от 24.11.2017 г. № 579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15" y="1756970"/>
            <a:ext cx="10734260" cy="4710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557293E-F13E-D84D-AE11-1ED6B09C7C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465" y="252676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28360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563482" y="241817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4279" y="1015205"/>
            <a:ext cx="8229600" cy="65293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Минимальный перечень документов  прилагаемых  к заявлению  застрахованного для назначения пособий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7930" y="1828806"/>
            <a:ext cx="10119535" cy="482298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500" b="1" i="1" dirty="0">
                <a:solidFill>
                  <a:srgbClr val="0070C0"/>
                </a:solidFill>
              </a:rPr>
              <a:t>Для назначения пособия  по временной нетрудоспособности представляются следующие документы:</a:t>
            </a:r>
            <a:endParaRPr lang="ru-RU" sz="2500" b="1" dirty="0">
              <a:solidFill>
                <a:srgbClr val="0070C0"/>
              </a:solidFill>
            </a:endParaRPr>
          </a:p>
          <a:p>
            <a:pPr lvl="0"/>
            <a:r>
              <a:rPr lang="ru-RU" sz="2500" dirty="0"/>
              <a:t>Опись (Приложение  № 2 к Приказу Фонда  социального страхования Российской Федерации от 24.11.2017 № 578)</a:t>
            </a:r>
          </a:p>
          <a:p>
            <a:pPr lvl="0"/>
            <a:r>
              <a:rPr lang="ru-RU" sz="2500" dirty="0"/>
              <a:t>Заявление  о выплате пособия (Приложение  № 1 к Приказу Фонда  социального страхования Российской Федерации от 24.11.2017 № 578)</a:t>
            </a:r>
          </a:p>
          <a:p>
            <a:pPr lvl="0"/>
            <a:r>
              <a:rPr lang="ru-RU" sz="2500" dirty="0"/>
              <a:t>Листок не нетрудоспособности  (оригинал)</a:t>
            </a:r>
          </a:p>
          <a:p>
            <a:pPr marL="0" indent="0">
              <a:buNone/>
            </a:pPr>
            <a:r>
              <a:rPr lang="ru-RU" sz="2500" b="1" i="1" dirty="0">
                <a:solidFill>
                  <a:srgbClr val="0070C0"/>
                </a:solidFill>
              </a:rPr>
              <a:t>Для назначения пособия  по беременности и родам, единовременного пособия  женщинам, вставшим   на учет в ранние сроки беременности, представляются следующие документы:</a:t>
            </a:r>
            <a:endParaRPr lang="ru-RU" sz="2500" dirty="0">
              <a:solidFill>
                <a:srgbClr val="0070C0"/>
              </a:solidFill>
            </a:endParaRPr>
          </a:p>
          <a:p>
            <a:pPr lvl="0"/>
            <a:r>
              <a:rPr lang="ru-RU" sz="2500" dirty="0"/>
              <a:t>Опись (Приложение  № 2 к Приказу Фонда  социального страхования Российской Федерации от 24.11.2017 № 578)</a:t>
            </a:r>
          </a:p>
          <a:p>
            <a:pPr lvl="0"/>
            <a:r>
              <a:rPr lang="ru-RU" sz="2500" dirty="0"/>
              <a:t>Заявление  о выплате пособия (Приложение  № 1 к Приказу Фонда  социального страхования Российской Федерации от 24.11.2017 № 578)</a:t>
            </a:r>
          </a:p>
          <a:p>
            <a:pPr lvl="0"/>
            <a:r>
              <a:rPr lang="ru-RU" sz="2500" dirty="0"/>
              <a:t>Листок не нетрудоспособности  (оригинал)</a:t>
            </a:r>
          </a:p>
          <a:p>
            <a:pPr lvl="0"/>
            <a:r>
              <a:rPr lang="ru-RU" sz="2500" dirty="0"/>
              <a:t>Справка  о постановке  на учет в ранние сроки беременности (оригинал)</a:t>
            </a:r>
          </a:p>
          <a:p>
            <a:pPr marL="0" indent="0">
              <a:buNone/>
            </a:pPr>
            <a:r>
              <a:rPr lang="ru-RU" sz="2500" b="1" i="1" dirty="0"/>
              <a:t>Для назначения   пособия по беременности и родам, единовременного пособия  женщинам, вставшим   на учет в ранние сроки беременности, заполняется  одно заявление.</a:t>
            </a:r>
            <a:endParaRPr lang="ru-RU" sz="2500" dirty="0"/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2FC7CEC-4FA3-2145-8135-342C144CA5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465" y="247868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10219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490355" y="214074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553" y="1014345"/>
            <a:ext cx="8229600" cy="65293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Минимальный перечень документов  прилагаемых  к заявлению  застрахованного для назначения пособий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93" y="1993702"/>
            <a:ext cx="9973811" cy="442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4F9A0DD-3729-7548-8A2D-6B40ADB134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709" y="220127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92555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24752" y="373911"/>
            <a:ext cx="9552709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ru-RU" sz="1800" b="1" dirty="0">
                <a:solidFill>
                  <a:srgbClr val="002060"/>
                </a:solidFill>
                <a:latin typeface="+mn-lt"/>
              </a:rPr>
              <a:t>Государственное учреждение – 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</a:rPr>
              <a:t>Региональное отделение Фонда социального страхования</a:t>
            </a:r>
            <a:br>
              <a:rPr lang="ru-RU" altLang="ru-RU" sz="1800" b="1" dirty="0">
                <a:solidFill>
                  <a:srgbClr val="002060"/>
                </a:solidFill>
                <a:latin typeface="+mn-lt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+mn-lt"/>
              </a:rPr>
              <a:t>Российской Федерации по Республике Саха (Якутия)</a:t>
            </a:r>
            <a:endParaRPr lang="ru-RU" sz="1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57671" y="1170998"/>
            <a:ext cx="10515600" cy="96185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ДВФО на механизм «Прямые выплаты»</a:t>
            </a:r>
          </a:p>
        </p:txBody>
      </p:sp>
      <p:pic>
        <p:nvPicPr>
          <p:cNvPr id="6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917" y="29208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294" y="238797"/>
            <a:ext cx="812471" cy="794210"/>
          </a:xfrm>
          <a:prstGeom prst="ellipse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97917" y="2410691"/>
            <a:ext cx="225366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Хабаровский край</a:t>
            </a:r>
          </a:p>
        </p:txBody>
      </p:sp>
      <p:sp>
        <p:nvSpPr>
          <p:cNvPr id="10" name="Ромб 9"/>
          <p:cNvSpPr/>
          <p:nvPr/>
        </p:nvSpPr>
        <p:spPr>
          <a:xfrm>
            <a:off x="325713" y="4239528"/>
            <a:ext cx="1640711" cy="1319645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01.07.2012г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8711" y="3119613"/>
            <a:ext cx="2939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 область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Бурятия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Еврейский АО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Магаданская область</a:t>
            </a:r>
          </a:p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</a:t>
            </a:r>
          </a:p>
          <a:p>
            <a:endParaRPr lang="ru-RU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70137" y="2410691"/>
            <a:ext cx="2096267" cy="18288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Амурская область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Бурятия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Еврейский АО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Магаданская область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</a:t>
            </a:r>
          </a:p>
        </p:txBody>
      </p:sp>
      <p:sp>
        <p:nvSpPr>
          <p:cNvPr id="13" name="Ромб 12"/>
          <p:cNvSpPr/>
          <p:nvPr/>
        </p:nvSpPr>
        <p:spPr>
          <a:xfrm>
            <a:off x="2765189" y="4239528"/>
            <a:ext cx="1640711" cy="1319645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01.07.2017г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93729" y="2410690"/>
            <a:ext cx="209626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Камчатский край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Чукотский АО</a:t>
            </a:r>
          </a:p>
        </p:txBody>
      </p:sp>
      <p:sp>
        <p:nvSpPr>
          <p:cNvPr id="15" name="Ромб 14"/>
          <p:cNvSpPr/>
          <p:nvPr/>
        </p:nvSpPr>
        <p:spPr>
          <a:xfrm>
            <a:off x="5087853" y="4261312"/>
            <a:ext cx="1640711" cy="1319645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01.01.2019г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03601" y="2410690"/>
            <a:ext cx="209626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Сахалинская область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Забайкальский край</a:t>
            </a:r>
          </a:p>
        </p:txBody>
      </p:sp>
      <p:sp>
        <p:nvSpPr>
          <p:cNvPr id="17" name="Ромб 16"/>
          <p:cNvSpPr/>
          <p:nvPr/>
        </p:nvSpPr>
        <p:spPr>
          <a:xfrm>
            <a:off x="7527322" y="4239490"/>
            <a:ext cx="1640711" cy="1327574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01.07.2019г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892145" y="2410690"/>
            <a:ext cx="209626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Саха (Якутия)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Ромб 18"/>
          <p:cNvSpPr/>
          <p:nvPr/>
        </p:nvSpPr>
        <p:spPr>
          <a:xfrm>
            <a:off x="10119947" y="4319942"/>
            <a:ext cx="1640711" cy="1327574"/>
          </a:xfrm>
          <a:prstGeom prst="diamond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01.01.2020г</a:t>
            </a:r>
          </a:p>
        </p:txBody>
      </p:sp>
    </p:spTree>
    <p:extLst>
      <p:ext uri="{BB962C8B-B14F-4D97-AF65-F5344CB8AC3E}">
        <p14:creationId xmlns:p14="http://schemas.microsoft.com/office/powerpoint/2010/main" val="13555969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31861" y="215175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25" y="718208"/>
            <a:ext cx="8229600" cy="65293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Минимальный перечень документов  прилагаемых  к заявлению  застрахованного для назначения пособий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200" y="1525879"/>
            <a:ext cx="10483637" cy="521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E20B0F5-69EA-904D-B7CB-EA0F25BB47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709" y="221226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3048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69869" y="229027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4331" y="1002411"/>
            <a:ext cx="8229600" cy="65293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Минимальный перечень документов  прилагаемых  к заявлению  застрахованного для назначения пособий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83F693D-DC08-2A4F-BDEB-35D60EBBC6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474" y="235078"/>
            <a:ext cx="812471" cy="794210"/>
          </a:xfrm>
          <a:prstGeom prst="ellipse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15B24930-CF82-AA40-88AE-AAD4000E7AA6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09"/>
          <a:stretch/>
        </p:blipFill>
        <p:spPr bwMode="auto">
          <a:xfrm>
            <a:off x="775256" y="1868557"/>
            <a:ext cx="9468677" cy="4214191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47530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569869" y="229027"/>
            <a:ext cx="9147175" cy="773385"/>
            <a:chOff x="-2" y="96"/>
            <a:chExt cx="6242" cy="422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GB" altLang="ru-RU" sz="1200" b="1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9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952" y="1029296"/>
            <a:ext cx="8229600" cy="65293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Минимальный перечень документов  прилагаемых  к заявлению  застрахованного для назначения пособий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83F693D-DC08-2A4F-BDEB-35D60EBBC6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474" y="235078"/>
            <a:ext cx="812471" cy="794210"/>
          </a:xfrm>
          <a:prstGeom prst="ellipse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4EDF9CA2-4271-2E4A-B402-DEC8B30AD99D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14"/>
          <a:stretch/>
        </p:blipFill>
        <p:spPr bwMode="auto">
          <a:xfrm>
            <a:off x="1113185" y="1881809"/>
            <a:ext cx="9409043" cy="4479234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12775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69" y="1067592"/>
            <a:ext cx="9899375" cy="5172092"/>
          </a:xfrm>
        </p:spPr>
      </p:pic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452821" y="279384"/>
            <a:ext cx="8786875" cy="773385"/>
            <a:chOff x="-2" y="96"/>
            <a:chExt cx="6242" cy="422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858" y="96"/>
              <a:ext cx="5278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Государственное </a:t>
              </a:r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учреждение Фонда социального страхования </a:t>
              </a:r>
            </a:p>
            <a:p>
              <a:pPr eaLnBrk="1" hangingPunct="1"/>
              <a:r>
                <a:rPr lang="ru-RU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>Российской Федерации по Республике Саха (Якутия)</a:t>
              </a:r>
              <a: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  <a:t/>
              </a:r>
              <a:br>
                <a:rPr lang="en-GB" altLang="ru-RU" sz="1200" b="1" dirty="0">
                  <a:solidFill>
                    <a:schemeClr val="accent1">
                      <a:lumMod val="75000"/>
                    </a:schemeClr>
                  </a:solidFill>
                </a:rPr>
              </a:br>
              <a:endParaRPr lang="ru-RU" altLang="ru-RU"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  <a:p>
              <a:pPr eaLnBrk="1" hangingPunct="1"/>
              <a:endParaRPr lang="ru-RU" alt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80" y="288"/>
              <a:ext cx="5460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778" y="317"/>
              <a:ext cx="5462" cy="1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" y="96"/>
              <a:ext cx="532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-2" y="284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-2" y="316"/>
              <a:ext cx="197" cy="0"/>
            </a:xfrm>
            <a:prstGeom prst="line">
              <a:avLst/>
            </a:pr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AEC8006-388A-D243-853E-503F8E3D2F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222" y="226787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50071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2" y="260566"/>
            <a:ext cx="812471" cy="794210"/>
          </a:xfrm>
          <a:prstGeom prst="ellipse">
            <a:avLst/>
          </a:prstGeom>
        </p:spPr>
      </p:pic>
      <p:sp>
        <p:nvSpPr>
          <p:cNvPr id="37892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51920" y="2133600"/>
            <a:ext cx="7296149" cy="44640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 01 января 2020 года, в связи с переходом на проект «Прямые выплаты» ГУ-РО ФСС РФ по РС (Я) будет являться налоговым агентом. 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НДФЛ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пособия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по временной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нетрудоспособности будет удерживаться и перечисляться  в бюджет по месту регистрации налогового агента, 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согласно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статьи 217 НК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РФ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894" name="Текст 4"/>
          <p:cNvSpPr>
            <a:spLocks noGrp="1"/>
          </p:cNvSpPr>
          <p:nvPr>
            <p:ph type="body" idx="1"/>
          </p:nvPr>
        </p:nvSpPr>
        <p:spPr>
          <a:xfrm>
            <a:off x="1822453" y="1436688"/>
            <a:ext cx="8557683" cy="55245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0000"/>
                </a:solidFill>
              </a:rPr>
              <a:t>НДФЛ  с больничного листа</a:t>
            </a:r>
          </a:p>
        </p:txBody>
      </p:sp>
      <p:pic>
        <p:nvPicPr>
          <p:cNvPr id="3789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20" y="1989145"/>
            <a:ext cx="3689349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Box 1"/>
          <p:cNvSpPr txBox="1">
            <a:spLocks noChangeArrowheads="1"/>
          </p:cNvSpPr>
          <p:nvPr/>
        </p:nvSpPr>
        <p:spPr bwMode="auto">
          <a:xfrm>
            <a:off x="116422" y="1773238"/>
            <a:ext cx="1001183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2000" smtClean="0">
                <a:solidFill>
                  <a:srgbClr val="FF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982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2" y="260566"/>
            <a:ext cx="812471" cy="794210"/>
          </a:xfrm>
          <a:prstGeom prst="ellipse">
            <a:avLst/>
          </a:prstGeom>
        </p:spPr>
      </p:pic>
      <p:sp>
        <p:nvSpPr>
          <p:cNvPr id="38916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38917" name="Рисунок 2" descr="Описание: https://elpass.ru/userfiles/images/smev_uk_3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89" y="2708282"/>
            <a:ext cx="10824633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Прямоугольник 2"/>
          <p:cNvSpPr>
            <a:spLocks noChangeArrowheads="1"/>
          </p:cNvSpPr>
          <p:nvPr/>
        </p:nvSpPr>
        <p:spPr bwMode="auto">
          <a:xfrm>
            <a:off x="374655" y="1341439"/>
            <a:ext cx="1142576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Calibri" pitchFamily="34" charset="0"/>
              </a:rPr>
              <a:t>Система "Универсальный кабинет (СМЭВ)" дает возможность органам власти любого уровня и банкам обмениваться информацией с другими участниками через СМЭВ федерального и регионального </a:t>
            </a:r>
            <a:endParaRPr lang="ru-RU" sz="22000" dirty="0" smtClean="0">
              <a:solidFill>
                <a:srgbClr val="FF0000"/>
              </a:solidFill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Calibri" pitchFamily="34" charset="0"/>
              </a:rPr>
              <a:t>уровня</a:t>
            </a:r>
            <a:endParaRPr lang="ru-RU" sz="2000" dirty="0" smtClean="0">
              <a:solidFill>
                <a:srgbClr val="7030A0"/>
              </a:solidFill>
              <a:cs typeface="Arial" pitchFamily="34" charset="0"/>
            </a:endParaRPr>
          </a:p>
        </p:txBody>
      </p:sp>
      <p:sp>
        <p:nvSpPr>
          <p:cNvPr id="38919" name="Прямоугольник 1"/>
          <p:cNvSpPr>
            <a:spLocks noChangeArrowheads="1"/>
          </p:cNvSpPr>
          <p:nvPr/>
        </p:nvSpPr>
        <p:spPr bwMode="auto">
          <a:xfrm>
            <a:off x="3" y="2492382"/>
            <a:ext cx="89479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0" smtClean="0">
                <a:solidFill>
                  <a:srgbClr val="FF0000"/>
                </a:solidFill>
                <a:cs typeface="Arial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66653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2" y="260566"/>
            <a:ext cx="812471" cy="794210"/>
          </a:xfrm>
          <a:prstGeom prst="ellipse">
            <a:avLst/>
          </a:prstGeom>
        </p:spPr>
      </p:pic>
      <p:sp>
        <p:nvSpPr>
          <p:cNvPr id="39940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39941" name="Picture 2" descr="C:\Program Files\InfoTeCS\ViPNet Client\TaskDir\Receive\014_ФСС Ноева Р Т\Смэв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3" y="1435100"/>
            <a:ext cx="1204806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759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2" y="195268"/>
            <a:ext cx="10176933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7" y="338138"/>
            <a:ext cx="138218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1351" y="293688"/>
            <a:ext cx="81280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0965" name="Объект 5"/>
          <p:cNvGraphicFramePr>
            <a:graphicFrameLocks noChangeAspect="1"/>
          </p:cNvGraphicFramePr>
          <p:nvPr/>
        </p:nvGraphicFramePr>
        <p:xfrm>
          <a:off x="1390651" y="1328739"/>
          <a:ext cx="10466916" cy="497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Лист" r:id="rId7" imgW="6486457" imgH="4200525" progId="Excel.Sheet.12">
                  <p:embed/>
                </p:oleObj>
              </mc:Choice>
              <mc:Fallback>
                <p:oleObj name="Лист" r:id="rId7" imgW="6486457" imgH="4200525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651" y="1328739"/>
                        <a:ext cx="10466916" cy="4979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6" name="Прямоугольник 1"/>
          <p:cNvSpPr>
            <a:spLocks noChangeArrowheads="1"/>
          </p:cNvSpPr>
          <p:nvPr/>
        </p:nvSpPr>
        <p:spPr bwMode="auto">
          <a:xfrm>
            <a:off x="33870" y="2060579"/>
            <a:ext cx="89479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0" smtClean="0">
                <a:solidFill>
                  <a:srgbClr val="FF0000"/>
                </a:solidFill>
                <a:cs typeface="Arial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9983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1" y="260566"/>
            <a:ext cx="812471" cy="794210"/>
          </a:xfrm>
          <a:prstGeom prst="ellipse">
            <a:avLst/>
          </a:prstGeom>
        </p:spPr>
      </p:pic>
      <p:sp>
        <p:nvSpPr>
          <p:cNvPr id="41988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1989" name="Заголовок 3"/>
          <p:cNvSpPr>
            <a:spLocks noGrp="1"/>
          </p:cNvSpPr>
          <p:nvPr>
            <p:ph type="title"/>
          </p:nvPr>
        </p:nvSpPr>
        <p:spPr>
          <a:xfrm>
            <a:off x="624419" y="1773243"/>
            <a:ext cx="10985500" cy="4103687"/>
          </a:xfrm>
        </p:spPr>
        <p:txBody>
          <a:bodyPr/>
          <a:lstStyle/>
          <a:p>
            <a:pPr indent="449263" algn="just" eaLnBrk="1" hangingPunct="1"/>
            <a:r>
              <a:rPr lang="ru-RU" sz="28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Работник может получить информацию о сформированных ему электронных листках нетрудоспособности и отследить произведенный расчет больничного в Личном кабинете на сайте Фонда социального страхования по адресу </a:t>
            </a:r>
            <a:r>
              <a:rPr lang="ru-RU" sz="28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https://lk.fss.ru/recipient/</a:t>
            </a:r>
            <a:r>
              <a:rPr lang="ru-RU" sz="28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вход в  который  осуществляется  с помощью логина и пароля,  по которым  вы авторизуетесь на сайте  «Госуслуги».</a:t>
            </a:r>
            <a:r>
              <a:rPr lang="ru-RU" sz="240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Tahoma" pitchFamily="34" charset="0"/>
              </a:rPr>
              <a:t/>
            </a:r>
            <a:br>
              <a:rPr lang="ru-RU" sz="240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Tahoma" pitchFamily="34" charset="0"/>
              </a:rPr>
            </a:br>
            <a:r>
              <a:rPr lang="ru-RU" sz="28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78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1" y="260566"/>
            <a:ext cx="812471" cy="794210"/>
          </a:xfrm>
          <a:prstGeom prst="ellipse">
            <a:avLst/>
          </a:prstGeom>
        </p:spPr>
      </p:pic>
      <p:sp>
        <p:nvSpPr>
          <p:cNvPr id="43012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43013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3" y="1341443"/>
            <a:ext cx="10562167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Прямоугольник 1"/>
          <p:cNvSpPr>
            <a:spLocks noChangeArrowheads="1"/>
          </p:cNvSpPr>
          <p:nvPr/>
        </p:nvSpPr>
        <p:spPr bwMode="auto">
          <a:xfrm>
            <a:off x="10586" y="1916116"/>
            <a:ext cx="89479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0" smtClean="0">
                <a:solidFill>
                  <a:srgbClr val="FF0000"/>
                </a:solidFill>
                <a:cs typeface="Arial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1861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052527"/>
            <a:ext cx="12192000" cy="64633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Новеллы законодательства, регламентирующие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порядок реализации пилотного проекта «Прямые выплаты»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1569" y="1936767"/>
            <a:ext cx="10752667" cy="1046163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Постановление Правительства Российской Федерации от 21.04.2011 №294 «Об особенностях финансового обеспечения, назначения и выплаты 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9669" y="3132138"/>
            <a:ext cx="10752667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№578 «Об утверждении форм документов, применяемых для выплаты…»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8493" y="5483443"/>
            <a:ext cx="10752667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Приказ Минздравсоцразвития Российской Федерации от 11.07.2011 №709н «Об утверждении формы заявления о возмещении…»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8493" y="4301369"/>
            <a:ext cx="10752667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№579 «Об утверждении форм реестров сведений…»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87488" y="212832"/>
            <a:ext cx="997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8908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333375"/>
            <a:ext cx="1488016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81" y="260566"/>
            <a:ext cx="812471" cy="794210"/>
          </a:xfrm>
          <a:prstGeom prst="ellipse">
            <a:avLst/>
          </a:prstGeom>
        </p:spPr>
      </p:pic>
      <p:sp>
        <p:nvSpPr>
          <p:cNvPr id="44036" name="Прямоугольник 1"/>
          <p:cNvSpPr>
            <a:spLocks noChangeArrowheads="1"/>
          </p:cNvSpPr>
          <p:nvPr/>
        </p:nvSpPr>
        <p:spPr bwMode="auto">
          <a:xfrm>
            <a:off x="1678517" y="333375"/>
            <a:ext cx="89302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Государственное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en-GB" altLang="ru-RU" b="1" dirty="0" err="1" smtClean="0">
                <a:solidFill>
                  <a:srgbClr val="002060"/>
                </a:solidFill>
                <a:cs typeface="Arial" pitchFamily="34" charset="0"/>
              </a:rPr>
              <a:t>учреждение</a:t>
            </a:r>
            <a:r>
              <a:rPr lang="en-GB" altLang="ru-RU" b="1" dirty="0" smtClean="0">
                <a:solidFill>
                  <a:srgbClr val="002060"/>
                </a:solidFill>
                <a:cs typeface="Arial" pitchFamily="34" charset="0"/>
              </a:rPr>
              <a:t> – </a:t>
            </a:r>
            <a:r>
              <a:rPr lang="ru-RU" altLang="ru-RU" b="1" dirty="0" smtClean="0">
                <a:solidFill>
                  <a:srgbClr val="002060"/>
                </a:solidFill>
                <a:cs typeface="Arial" pitchFamily="34" charset="0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4037" name="Заголовок 3"/>
          <p:cNvSpPr>
            <a:spLocks noGrp="1"/>
          </p:cNvSpPr>
          <p:nvPr>
            <p:ph type="title"/>
          </p:nvPr>
        </p:nvSpPr>
        <p:spPr>
          <a:xfrm>
            <a:off x="624419" y="1628776"/>
            <a:ext cx="10985500" cy="3960813"/>
          </a:xfrm>
        </p:spPr>
        <p:txBody>
          <a:bodyPr/>
          <a:lstStyle/>
          <a:p>
            <a:pPr indent="449263" eaLnBrk="1" hangingPunct="1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личном кабинете также можно воспользоваться следующими услугами: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Tahoma" pitchFamily="34" charset="0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Tahoma" pitchFamily="34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-Расчет пособия  по нетрудоспособности. Сделать это можно при помощи онлайн-калькулятора.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Andale Sans UI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Andale Sans UI"/>
              </a:rPr>
            </a:b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Просмотр сведений о пособиях и прямых выплатах, справки которых можно распечатать.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Andale Sans UI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ea typeface="Andale Sans UI"/>
                <a:cs typeface="Andale Sans UI"/>
              </a:rPr>
            </a:b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Подать запрос в ФСС и найти его в удобной форме поиска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ea typeface="Andale Sans UI"/>
                <a:cs typeface="Andale Sans UI"/>
              </a:rPr>
              <a:t/>
            </a:r>
            <a:br>
              <a:rPr lang="ru-RU" sz="2400" dirty="0" smtClean="0">
                <a:latin typeface="Times New Roman" pitchFamily="18" charset="0"/>
                <a:ea typeface="Andale Sans UI"/>
                <a:cs typeface="Andale Sans UI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 smtClean="0">
              <a:solidFill>
                <a:srgbClr val="031F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8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449369" y="214528"/>
            <a:ext cx="7081595" cy="792000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5B9BD5">
                    <a:lumMod val="75000"/>
                  </a:srgbClr>
                </a:solidFill>
              </a:rPr>
              <a:t>	         </a:t>
            </a:r>
            <a:r>
              <a:rPr lang="ru-RU" sz="2800" dirty="0">
                <a:solidFill>
                  <a:srgbClr val="FF0000"/>
                </a:solidFill>
              </a:rPr>
              <a:t>типичные ошибки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05361" y="1656656"/>
            <a:ext cx="9755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неверные банковские реквизиты или адрес доставки почтового перевода застрахованному лицу 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05385" y="2992540"/>
            <a:ext cx="975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неверный перенос сведений с листка нетрудоспособности в бухгалтерскую программу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205385" y="4328407"/>
            <a:ext cx="975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изменение страхового стажа в разных листках нетрудоспособности при одном страховом случае</a:t>
            </a:r>
            <a:endParaRPr lang="ru-RU" sz="2400" dirty="0"/>
          </a:p>
        </p:txBody>
      </p:sp>
      <p:pic>
        <p:nvPicPr>
          <p:cNvPr id="2050" name="Picture 2" descr="http://www.freeiconspng.com/uploads/error-icon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72" y="250528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05383" y="5433441"/>
            <a:ext cx="975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неправомерное указание </a:t>
            </a:r>
            <a:r>
              <a:rPr lang="ru-RU" sz="2400" dirty="0" err="1">
                <a:solidFill>
                  <a:srgbClr val="0070C0"/>
                </a:solidFill>
              </a:rPr>
              <a:t>нестраховых</a:t>
            </a:r>
            <a:r>
              <a:rPr lang="ru-RU" sz="2400" dirty="0">
                <a:solidFill>
                  <a:srgbClr val="0070C0"/>
                </a:solidFill>
              </a:rPr>
              <a:t> периодов</a:t>
            </a:r>
            <a:endParaRPr lang="ru-RU" sz="24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2C12B11-272E-0A4F-A9D3-4C5E266E19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99924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171450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449369" y="214528"/>
            <a:ext cx="7081595" cy="792000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5B9BD5">
                    <a:lumMod val="75000"/>
                  </a:srgbClr>
                </a:solidFill>
              </a:rPr>
              <a:t>	         </a:t>
            </a:r>
            <a:r>
              <a:rPr lang="ru-RU" sz="2800" dirty="0">
                <a:solidFill>
                  <a:srgbClr val="FF0000"/>
                </a:solidFill>
              </a:rPr>
              <a:t>типичные ошибки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05390" y="1188793"/>
            <a:ext cx="975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неверное указание периода оплаты за счет ФСС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05391" y="1658215"/>
            <a:ext cx="975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некорректное указание ФИО ребенка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05382" y="2119884"/>
            <a:ext cx="9755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отсутствие условия исчисления при инвалидности застрахованного </a:t>
            </a:r>
          </a:p>
          <a:p>
            <a:r>
              <a:rPr lang="ru-RU" sz="2400" dirty="0">
                <a:solidFill>
                  <a:srgbClr val="0070C0"/>
                </a:solidFill>
              </a:rPr>
              <a:t>- неверное определение дат отпуска по уходу за ребенком</a:t>
            </a:r>
            <a:endParaRPr lang="ru-RU" sz="2400" dirty="0"/>
          </a:p>
          <a:p>
            <a:endParaRPr lang="ru-RU" sz="2400" dirty="0"/>
          </a:p>
        </p:txBody>
      </p:sp>
      <p:pic>
        <p:nvPicPr>
          <p:cNvPr id="2050" name="Picture 2" descr="http://www.freeiconspng.com/uploads/error-icon-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60" y="250528"/>
            <a:ext cx="756000" cy="7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205382" y="3274043"/>
            <a:ext cx="975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двойное направление пособия при постановке на учет на ранних сроках беременности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05381" y="4130020"/>
            <a:ext cx="9755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отсутствие сведений о справке от второго родителя о неполучении пособия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05379" y="4982299"/>
            <a:ext cx="9755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</a:rPr>
              <a:t>- направление листков нетрудоспособности, не подлежащих оплате</a:t>
            </a:r>
            <a:endParaRPr lang="ru-RU" sz="24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3D798FA-0722-D348-A9C1-6CEEDEC8D9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13" y="134130"/>
            <a:ext cx="812471" cy="79421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306682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203200" y="1708562"/>
            <a:ext cx="11785600" cy="514943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своевременного обеспечения застрахованных граждан государственными пособиями по обязательному социальному страхованию работодателю  необходимо провести подготовительные мероприятия по переходу к реализации пилотного проекта «Прямые выплаты»: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до сведения работников новый порядок выплаты пособий по обязательному социальному страхованию;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проинформировать работников о необходимости открытия банковской карты «Мир» и предоставлении точной информации о месте регистрации и месте жительства;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 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сведения получателей пособия до 1,5 лет об изменении срока получения пособия: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первоначальная выплата ежемесячного пособия по уходу за ребёнком осуществляется в течение 10 календарных дней со дня получения документов для назначения пособия или электронного реестра. Последующая выплата ежемесячного пособия по уходу за ребёнком осуществляется отделением Фонда </a:t>
            </a:r>
            <a:r>
              <a:rPr lang="ru-RU" sz="2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по 15 число месяца, следующего за месяцем, за который выплачивается пособие.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списки получателей пособий по уходу за ребенком до полутора лет по состоянию на 01.01.2020г. с указанием месяца последней произведённой выплаты и предоставить в Региональное отделение ФСС </a:t>
            </a:r>
            <a:r>
              <a:rPr lang="ru-RU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10 ДЕКАБРЯ 2019г.</a:t>
            </a:r>
            <a:r>
              <a:rPr lang="ru-RU" sz="2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(Уведомление и реестр находятся на сайте Регионального отделения).</a:t>
            </a:r>
            <a:endParaRPr lang="ru-RU" sz="2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67140" y="975971"/>
            <a:ext cx="802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Подготовительный этап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84" y="160914"/>
            <a:ext cx="8797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4628" y="183822"/>
            <a:ext cx="81121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1513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781561"/>
              </p:ext>
            </p:extLst>
          </p:nvPr>
        </p:nvGraphicFramePr>
        <p:xfrm>
          <a:off x="203200" y="1401256"/>
          <a:ext cx="11790536" cy="4810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1" name="Лист" r:id="rId3" imgW="11906379" imgH="6477030" progId="Excel.Sheet.8">
                  <p:embed/>
                </p:oleObj>
              </mc:Choice>
              <mc:Fallback>
                <p:oleObj name="Лист" r:id="rId3" imgW="11906379" imgH="647703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" y="1401256"/>
                        <a:ext cx="11790536" cy="4810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52" y="185752"/>
            <a:ext cx="87979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480" y="185754"/>
            <a:ext cx="81121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29709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64" y="355609"/>
            <a:ext cx="2230967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533" y="289610"/>
            <a:ext cx="860675" cy="691118"/>
          </a:xfrm>
          <a:prstGeom prst="ellipse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28800" y="355608"/>
            <a:ext cx="8845552" cy="841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1800" b="1" dirty="0" smtClean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  <a:t/>
            </a:r>
            <a:br>
              <a:rPr lang="ru-RU" altLang="ru-RU" sz="1800" b="1" dirty="0" smtClean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</a:br>
            <a:r>
              <a:rPr lang="ru-RU" altLang="ru-RU" sz="1800" b="1" dirty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  <a:t/>
            </a:r>
            <a:br>
              <a:rPr lang="ru-RU" altLang="ru-RU" sz="1800" b="1" dirty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</a:br>
            <a:r>
              <a:rPr lang="ru-RU" altLang="ru-RU" sz="1800" b="1" dirty="0" smtClean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  <a:t/>
            </a:r>
            <a:br>
              <a:rPr lang="ru-RU" altLang="ru-RU" sz="1800" b="1" dirty="0" smtClean="0">
                <a:solidFill>
                  <a:srgbClr val="5B9BD5">
                    <a:lumMod val="75000"/>
                  </a:srgbClr>
                </a:solidFill>
                <a:latin typeface="Calibri" pitchFamily="34" charset="0"/>
                <a:ea typeface="+mn-ea"/>
                <a:cs typeface="Arial" charset="0"/>
              </a:rPr>
            </a:br>
            <a:r>
              <a:rPr lang="en-GB" altLang="ru-RU" sz="2200" b="1" dirty="0" err="1" smtClean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Государственное</a:t>
            </a:r>
            <a:r>
              <a:rPr lang="en-GB" altLang="ru-RU" sz="2200" b="1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 </a:t>
            </a:r>
            <a:r>
              <a:rPr lang="en-GB" altLang="ru-RU" sz="2200" b="1" dirty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учреждение – </a:t>
            </a:r>
            <a:r>
              <a:rPr lang="ru-RU" altLang="ru-RU" sz="2200" b="1" dirty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Региональное отделение Фонда социального страхования Российской Федерации  </a:t>
            </a:r>
            <a:r>
              <a:rPr lang="ru-RU" altLang="ru-RU" sz="2200" b="1" dirty="0" smtClean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по </a:t>
            </a:r>
            <a:r>
              <a:rPr lang="ru-RU" altLang="ru-RU" sz="2200" b="1" dirty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>Республике Саха (Якутия)</a:t>
            </a:r>
            <a:r>
              <a:rPr lang="ru-RU" sz="2200" dirty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  <a:t/>
            </a:r>
            <a:br>
              <a:rPr lang="ru-RU" sz="2200" dirty="0">
                <a:solidFill>
                  <a:srgbClr val="002060"/>
                </a:solidFill>
                <a:latin typeface="Calibri" pitchFamily="34" charset="0"/>
                <a:ea typeface="+mn-ea"/>
                <a:cs typeface="Arial" charset="0"/>
              </a:rPr>
            </a:b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4294967295"/>
          </p:nvPr>
        </p:nvSpPr>
        <p:spPr>
          <a:xfrm>
            <a:off x="0" y="1974850"/>
            <a:ext cx="10515600" cy="2709863"/>
          </a:xfrm>
        </p:spPr>
        <p:txBody>
          <a:bodyPr rtlCol="0">
            <a:normAutofit fontScale="850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Контактная информация</a:t>
            </a:r>
          </a:p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ГОРЯЧАЯ ЛИНИЯ </a:t>
            </a:r>
          </a:p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318-111</a:t>
            </a:r>
          </a:p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Сайт ГУ-РО Фонда социального страхования по Республике Саха (Якутия)</a:t>
            </a:r>
          </a:p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rgbClr val="0070C0"/>
                </a:solidFill>
              </a:rPr>
              <a:t>www.r14.fss.ru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4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3715" y="819515"/>
            <a:ext cx="3617844" cy="203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D5BA052A-A502-2F41-84DB-DCCF8605BA35}"/>
              </a:ext>
            </a:extLst>
          </p:cNvPr>
          <p:cNvSpPr/>
          <p:nvPr/>
        </p:nvSpPr>
        <p:spPr>
          <a:xfrm>
            <a:off x="2563905" y="3313050"/>
            <a:ext cx="5917511" cy="1033031"/>
          </a:xfrm>
          <a:prstGeom prst="round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rgbClr val="5B9BD5">
                    <a:lumMod val="75000"/>
                  </a:srgbClr>
                </a:solidFill>
              </a:rPr>
              <a:t>С наилучшими пожеланиями </a:t>
            </a:r>
          </a:p>
          <a:p>
            <a:pPr algn="ctr"/>
            <a:r>
              <a:rPr lang="ru-RU" sz="2800" i="1" dirty="0">
                <a:solidFill>
                  <a:srgbClr val="5B9BD5">
                    <a:lumMod val="75000"/>
                  </a:srgbClr>
                </a:solidFill>
              </a:rPr>
              <a:t>ГУ- РО ФСС РФ по РС (Я) !</a:t>
            </a:r>
            <a:endParaRPr lang="ru-RU" sz="2800" i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85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584" y="66678"/>
            <a:ext cx="1200149" cy="747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979504"/>
            <a:ext cx="12192000" cy="5847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22225" cmpd="dbl"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 b="1">
                <a:solidFill>
                  <a:srgbClr val="0070C0"/>
                </a:solidFill>
                <a:latin typeface="Verdana" pitchFamily="34" charset="0"/>
              </a:rPr>
              <a:t>Постановлением Правительства от 21.04.2011 г. №294</a:t>
            </a:r>
            <a:endParaRPr lang="ru-RU" altLang="ru-RU" sz="1600">
              <a:solidFill>
                <a:srgbClr val="0070C0"/>
              </a:solidFill>
              <a:latin typeface="Verdana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600">
                <a:solidFill>
                  <a:srgbClr val="0070C0"/>
                </a:solidFill>
                <a:latin typeface="Verdana" pitchFamily="34" charset="0"/>
              </a:rPr>
              <a:t>«Об особенностях финансового обеспечения, назначения и выплаты…» утверждены: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296" y="1844691"/>
            <a:ext cx="11383433" cy="115252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Федерации, участвующих в реализации пилотного проекта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4296" y="5803506"/>
            <a:ext cx="11383433" cy="86409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об особенностях уплаты страховых взносов в 2012 – 2020 годах в Фонд социального страхования Российской Федерации в субъектах Российской Федерации, участвующих в реализации пилотного проекта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4296" y="4742385"/>
            <a:ext cx="11383433" cy="935038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об особенностях возмещения расходов страхователя в 2012 – 2020 годах на предупредительные меры по сокращению производственного травматизма и профессиональных заболеваний работников в субъектах Российской Федерации,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участвующих в реализации пилотного проекта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4296" y="3068971"/>
            <a:ext cx="11383433" cy="144737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dirty="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пособия по временной нетрудоспособности в связи с несчастным случаем на производстве или профессиональным заболеванием, а также оплаты отпуска застрахованного лица (сверх ежегодного оплачиваемого отпуска, установленного законодательством Российской Федерации) на весь период лечения и проезда к месту лечения и обратно в субъектах Российской Федерации, участвующих в реализации пилотного проекта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40589" y="82925"/>
            <a:ext cx="1017713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ru-RU" b="1" dirty="0" err="1">
                <a:solidFill>
                  <a:srgbClr val="002060"/>
                </a:solidFill>
              </a:rPr>
              <a:t>Государственное</a:t>
            </a:r>
            <a:r>
              <a:rPr lang="en-GB" altLang="ru-RU" b="1" dirty="0">
                <a:solidFill>
                  <a:srgbClr val="002060"/>
                </a:solidFill>
              </a:rPr>
              <a:t> </a:t>
            </a:r>
            <a:r>
              <a:rPr lang="en-GB" altLang="ru-RU" b="1" dirty="0" err="1">
                <a:solidFill>
                  <a:srgbClr val="002060"/>
                </a:solidFill>
              </a:rPr>
              <a:t>учреждение</a:t>
            </a:r>
            <a:r>
              <a:rPr lang="en-GB" altLang="ru-RU" b="1" dirty="0">
                <a:solidFill>
                  <a:srgbClr val="002060"/>
                </a:solidFill>
              </a:rPr>
              <a:t> – </a:t>
            </a:r>
            <a:r>
              <a:rPr lang="ru-RU" altLang="ru-RU" b="1" dirty="0">
                <a:solidFill>
                  <a:srgbClr val="002060"/>
                </a:solidFill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67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1556" y="116632"/>
            <a:ext cx="10515600" cy="864096"/>
          </a:xfrm>
        </p:spPr>
        <p:txBody>
          <a:bodyPr>
            <a:normAutofit fontScale="90000"/>
          </a:bodyPr>
          <a:lstStyle/>
          <a:p>
            <a:pPr lvl="0" algn="ctr" eaLnBrk="1" hangingPunct="1">
              <a:lnSpc>
                <a:spcPct val="100000"/>
              </a:lnSpc>
            </a:pPr>
            <a:r>
              <a:rPr lang="ru-RU" altLang="ru-RU" sz="1800" b="1" dirty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FFC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GB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Государственное</a:t>
            </a:r>
            <a:r>
              <a:rPr lang="en-GB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altLang="ru-RU" sz="1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учреждение</a:t>
            </a:r>
            <a:r>
              <a:rPr lang="en-GB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Региональное отделение Фонда социального страхования 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Российской Федерации по Республике Саха (Якутия)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61556" y="1484784"/>
            <a:ext cx="11098499" cy="3079806"/>
          </a:xfrm>
        </p:spPr>
        <p:txBody>
          <a:bodyPr/>
          <a:lstStyle/>
          <a:p>
            <a:pPr marL="0" lvl="0" indent="0" algn="ctr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None/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Изменения затронут в Республике Саха (Якутия)</a:t>
            </a:r>
            <a:endParaRPr lang="ru-RU" sz="3600" b="1" dirty="0">
              <a:solidFill>
                <a:srgbClr val="34406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1" fontAlgn="auto" hangingPunct="1"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None/>
              <a:defRPr/>
            </a:pP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свыше 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26 000 работодателей (страхователей) и </a:t>
            </a:r>
            <a:r>
              <a: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более 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340 000 работающих граждан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352" y="296862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89" y="296862"/>
            <a:ext cx="812471" cy="794210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86" y="4071084"/>
            <a:ext cx="5385591" cy="275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83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372" y="332656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147" y="332656"/>
            <a:ext cx="812471" cy="794210"/>
          </a:xfrm>
          <a:prstGeom prst="ellipse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822970" y="1433945"/>
            <a:ext cx="10540367" cy="483225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1CADE4"/>
              </a:buClr>
              <a:defRPr/>
            </a:pPr>
            <a:r>
              <a:rPr lang="ru-RU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       </a:t>
            </a:r>
            <a:r>
              <a:rPr lang="ru-RU" sz="3600" b="1" dirty="0">
                <a:solidFill>
                  <a:srgbClr val="002060"/>
                </a:solidFill>
              </a:rPr>
              <a:t>Основные цели и задачи пилотного проекта:</a:t>
            </a:r>
            <a:endParaRPr lang="ru-RU" sz="3600" dirty="0">
              <a:solidFill>
                <a:srgbClr val="002060"/>
              </a:solidFill>
            </a:endParaRPr>
          </a:p>
          <a:p>
            <a:pPr marL="355600" indent="-355600">
              <a:buClr>
                <a:srgbClr val="1CADE4"/>
              </a:buClr>
              <a:buFont typeface="Wingdings" panose="05000000000000000000" pitchFamily="2" charset="2"/>
              <a:buChar char="Ø"/>
              <a:defRPr/>
            </a:pPr>
            <a:r>
              <a:rPr lang="ru-RU" sz="2800" dirty="0">
                <a:solidFill>
                  <a:srgbClr val="002060"/>
                </a:solidFill>
              </a:rPr>
              <a:t>Повышение социальной защищенности граждан, в том числе, обеспечение пособиями по социальному страхованию застрахованных лиц, работодатель которых либо имеет финансовые проблемы, либо фактически прекратил свою деятельность.</a:t>
            </a:r>
          </a:p>
          <a:p>
            <a:pPr marL="355600" indent="-355600">
              <a:buClr>
                <a:srgbClr val="1CADE4"/>
              </a:buClr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ru-RU" sz="2800" dirty="0">
                <a:solidFill>
                  <a:srgbClr val="002060"/>
                </a:solidFill>
              </a:rPr>
              <a:t>Создание прозрачного механизма назначения и выплаты пособий.</a:t>
            </a:r>
          </a:p>
          <a:p>
            <a:pPr>
              <a:buClr>
                <a:srgbClr val="1CADE4"/>
              </a:buClr>
              <a:buFont typeface="Wingdings" panose="05000000000000000000" pitchFamily="2" charset="2"/>
              <a:buChar char="Ø"/>
              <a:defRPr/>
            </a:pP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88367" y="374800"/>
            <a:ext cx="9917004" cy="748146"/>
          </a:xfrm>
        </p:spPr>
        <p:txBody>
          <a:bodyPr>
            <a:normAutofit/>
          </a:bodyPr>
          <a:lstStyle/>
          <a:p>
            <a:pPr algn="ctr"/>
            <a:r>
              <a:rPr lang="en-GB" altLang="ru-RU" sz="1800" b="1" dirty="0">
                <a:solidFill>
                  <a:srgbClr val="002060"/>
                </a:solidFill>
                <a:latin typeface="Calibri"/>
              </a:rPr>
              <a:t>Государственное учреждение – </a:t>
            </a:r>
            <a:r>
              <a:rPr lang="ru-RU" altLang="ru-RU" sz="1800" b="1" dirty="0">
                <a:solidFill>
                  <a:srgbClr val="002060"/>
                </a:solidFill>
                <a:latin typeface="Calibri"/>
              </a:rPr>
              <a:t>Региональное отделение Фонда социального страхования Российской Федерации  по Республике Саха (Якутия)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4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10800000">
            <a:off x="4419599" y="1589"/>
            <a:ext cx="7772400" cy="4373562"/>
          </a:xfrm>
          <a:prstGeom prst="rtTriangl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57" y="1240483"/>
            <a:ext cx="10456003" cy="947886"/>
          </a:xfrm>
        </p:spPr>
        <p:txBody>
          <a:bodyPr>
            <a:normAutofit fontScale="90000"/>
          </a:bodyPr>
          <a:lstStyle/>
          <a:p>
            <a:pPr lvl="0" algn="ctr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</a:rPr>
              <a:t>Преимущества проекта «Прямые выплаты»</a:t>
            </a:r>
            <a:r>
              <a:rPr lang="ru-RU" sz="2800" spc="3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b="1" spc="3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для работодателей:</a:t>
            </a:r>
            <a:br>
              <a:rPr lang="ru-RU" sz="2800" b="1" spc="300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4" descr="http://www.klerk.ru/img/pb/thumb550x550/logofssp_686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0376" y="286346"/>
            <a:ext cx="138112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029" y="286346"/>
            <a:ext cx="812471" cy="794210"/>
          </a:xfrm>
          <a:prstGeom prst="ellipse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6062356" y="4465847"/>
            <a:ext cx="6163293" cy="384074"/>
          </a:xfrm>
          <a:prstGeom prst="round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ts val="300"/>
              </a:spcBef>
              <a:spcAft>
                <a:spcPts val="300"/>
              </a:spcAft>
            </a:pPr>
            <a:r>
              <a:rPr lang="ru-RU" sz="1400" b="1" spc="300" dirty="0">
                <a:solidFill>
                  <a:srgbClr val="44546A">
                    <a:lumMod val="75000"/>
                  </a:srgbClr>
                </a:solidFill>
                <a:latin typeface="Times New Roman"/>
                <a:ea typeface="Times New Roman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75864" y="1415266"/>
            <a:ext cx="8206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300"/>
              </a:spcBef>
              <a:spcAft>
                <a:spcPts val="300"/>
              </a:spcAft>
            </a:pPr>
            <a:endParaRPr lang="ru-RU" spc="300" dirty="0">
              <a:solidFill>
                <a:srgbClr val="C00000"/>
              </a:solidFill>
              <a:latin typeface="Times New Roman"/>
              <a:ea typeface="Times New Roman"/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3965" y="2420888"/>
            <a:ext cx="117367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5090" algn="l"/>
              </a:tabLs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исключает отвлечение оборотных средств предприятия на выплату пособий; </a:t>
            </a:r>
          </a:p>
          <a:p>
            <a:pPr marL="285750" indent="-285750" fontAlgn="base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5090" algn="l"/>
              </a:tabLs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упрощается процесс составления отчетности по форме 4-ФСС;</a:t>
            </a:r>
          </a:p>
          <a:p>
            <a:pPr marL="285750" indent="-285750" fontAlgn="base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85090" algn="l"/>
              </a:tabLst>
            </a:pPr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  <a:cs typeface="Arial" charset="0"/>
              </a:rPr>
              <a:t>отсутствует необходимость обращения за выделением средств на выплату страхового обеспечения.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87488" y="212832"/>
            <a:ext cx="9979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ru-RU" b="1" dirty="0">
                <a:solidFill>
                  <a:srgbClr val="002060"/>
                </a:solidFill>
                <a:cs typeface="Arial" charset="0"/>
              </a:rPr>
              <a:t>Государственное учреждение – </a:t>
            </a:r>
            <a:r>
              <a:rPr lang="ru-RU" altLang="ru-RU" b="1" dirty="0">
                <a:solidFill>
                  <a:srgbClr val="002060"/>
                </a:solidFill>
                <a:cs typeface="Arial" charset="0"/>
              </a:rPr>
              <a:t>Региональное отделение Фонда социального страхования Российской Федерации по Республике Саха (Якутия)</a:t>
            </a:r>
            <a:endParaRPr lang="ru-RU" dirty="0">
              <a:solidFill>
                <a:srgbClr val="00206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10774"/>
      </p:ext>
    </p:extLst>
  </p:cSld>
  <p:clrMapOvr>
    <a:masterClrMapping/>
  </p:clrMapOvr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2572</Words>
  <Application>Microsoft Office PowerPoint</Application>
  <PresentationFormat>Произвольный</PresentationFormat>
  <Paragraphs>315</Paragraphs>
  <Slides>56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9" baseType="lpstr">
      <vt:lpstr>3_Тема Office</vt:lpstr>
      <vt:lpstr>Тема Office</vt:lpstr>
      <vt:lpstr>Лист</vt:lpstr>
      <vt:lpstr>РЕАЛИЗАЦИЯ ПИЛОТНОГО ПРОЕКТА ФСС РФ «ПРЯМЫЕ ВЫПЛАТЫ»  В РЕСПУБЛИКЕ САХА (ЯКУТИЯ) с 1 января 2020 года </vt:lpstr>
      <vt:lpstr>Презентация PowerPoint</vt:lpstr>
      <vt:lpstr>Презентация PowerPoint</vt:lpstr>
      <vt:lpstr>Государственное учреждение – Региональное отделение Фонда социального страхования Российской Федерации по Республике Саха (Якутия)</vt:lpstr>
      <vt:lpstr>Презентация PowerPoint</vt:lpstr>
      <vt:lpstr>Презентация PowerPoint</vt:lpstr>
      <vt:lpstr>  Государственное учреждение – Региональное отделение Фонда социального страхования  Российской Федерации по Республике Саха (Якутия) </vt:lpstr>
      <vt:lpstr>Государственное учреждение – Региональное отделение Фонда социального страхования Российской Федерации  по Республике Саха (Якутия)</vt:lpstr>
      <vt:lpstr>Преимущества проекта «Прямые выплаты» для работодателей: </vt:lpstr>
      <vt:lpstr>Преимущества проекта «Прямые выплаты»  для работников (застрахованных граждан)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Карта национальной платежной системы «МИР»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Заявление  о  выплате  (перерасчете) пособия (оплате отпуска) утверждено Приказом ФСС РФ  от  24.11.2017 г. № 578</vt:lpstr>
      <vt:lpstr>Заявление  о  выплате  (перерасчете) пособия (оплате отпуска) утверждено Приказом ФСС РФ  от  24.11.2017 г. № 578</vt:lpstr>
      <vt:lpstr>Заявление  о  выплате  (перерасчете) пособия (оплате отпуска) утверждено Приказом ФСС РФ  от  24.11.2017 г. № 578</vt:lpstr>
      <vt:lpstr>Заявление  о  выплате  (перерасчете) пособия (оплате отпуска) утверждено Приказом ФСС РФ  от  24.11.2017 г. № 578</vt:lpstr>
      <vt:lpstr>Заявление  о  выплате  (перерасчете) пособия (оплате отпуска) утверждено Приказом ФСС РФ  от  24.11.2017 г. № 578</vt:lpstr>
      <vt:lpstr>Заявление  о  выплате  (перерасчете) пособия (оплате отпуска) утверждено Приказом ФСС РФ  от  24.11.2017 г. № 578</vt:lpstr>
      <vt:lpstr>Презентация PowerPoint</vt:lpstr>
      <vt:lpstr>Реестр  сведений, необходимых  для назначения  и выплаты  пособий  утвержденный Приказом ФСС РФ  от 24.11.2017 г. № 579</vt:lpstr>
      <vt:lpstr>Реестр  сведений, необходимых  для назначения  и выплаты  пособий  утвержденный Приказом ФСС РФ  от 24.11.2017 г. № 579</vt:lpstr>
      <vt:lpstr>Реестр  сведений, необходимых  для назначения  и выплаты  пособий  утвержденный Приказом ФСС РФ  от 24.11.2017 г. № 579</vt:lpstr>
      <vt:lpstr>Реестр  сведений, необходимых  для назначения  и выплаты  пособий  утвержденный Приказом ФСС РФ  от 24.11.2017 г. № 579</vt:lpstr>
      <vt:lpstr>Реестр  сведений, необходимых  для назначения  и выплаты  пособий  утвержденный Приказом ФСС РФ  от 24.11.2017 г. № 579</vt:lpstr>
      <vt:lpstr>Минимальный перечень документов  прилагаемых  к заявлению  застрахованного для назначения пособий</vt:lpstr>
      <vt:lpstr>Минимальный перечень документов  прилагаемых  к заявлению  застрахованного для назначения пособий</vt:lpstr>
      <vt:lpstr>Минимальный перечень документов  прилагаемых  к заявлению  застрахованного для назначения пособий</vt:lpstr>
      <vt:lpstr>Минимальный перечень документов  прилагаемых  к заявлению  застрахованного для назначения пособий</vt:lpstr>
      <vt:lpstr>Минимальный перечень документов  прилагаемых  к заявлению  застрахованного для назначения пособий</vt:lpstr>
      <vt:lpstr>Презентация PowerPoint</vt:lpstr>
      <vt:lpstr>С 01 января 2020 года, в связи с переходом на проект «Прямые выплаты» ГУ-РО ФСС РФ по РС (Я) будет являться налоговым агентом.  НДФЛ с пособия по временной нетрудоспособности будет удерживаться и перечисляться  в бюджет по месту регистрации налогового агента,  согласно статьи 217 НК РФ   </vt:lpstr>
      <vt:lpstr>Презентация PowerPoint</vt:lpstr>
      <vt:lpstr>Презентация PowerPoint</vt:lpstr>
      <vt:lpstr>Презентация PowerPoint</vt:lpstr>
      <vt:lpstr>Работник может получить информацию о сформированных ему электронных листках нетрудоспособности и отследить произведенный расчет больничного в Личном кабинете на сайте Фонда социального страхования по адресу https://lk.fss.ru/recipient/, вход в  который  осуществляется  с помощью логина и пароля,  по которым  вы авторизуетесь на сайте  «Госуслуги».  </vt:lpstr>
      <vt:lpstr>Презентация PowerPoint</vt:lpstr>
      <vt:lpstr>В личном кабинете также можно воспользоваться следующими услугами:  -Расчет пособия  по нетрудоспособности. Сделать это можно при помощи онлайн-калькулятора. - Просмотр сведений о пособиях и прямых выплатах, справки которых можно распечатать. - Подать запрос в ФСС и найти его в удобной форме поиска.  </vt:lpstr>
      <vt:lpstr>Презентация PowerPoint</vt:lpstr>
      <vt:lpstr>Презентация PowerPoint</vt:lpstr>
      <vt:lpstr>Презентация PowerPoint</vt:lpstr>
      <vt:lpstr>Презентация PowerPoint</vt:lpstr>
      <vt:lpstr>   Государственное учреждение – Региональное отделение Фонда социального страхования Российской Федерации  по Республике Саха (Якутия)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Савенкова Мария Александровна</cp:lastModifiedBy>
  <cp:revision>42</cp:revision>
  <dcterms:created xsi:type="dcterms:W3CDTF">2019-10-21T14:03:14Z</dcterms:created>
  <dcterms:modified xsi:type="dcterms:W3CDTF">2019-12-11T08:31:01Z</dcterms:modified>
</cp:coreProperties>
</file>